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302" r:id="rId3"/>
    <p:sldId id="258" r:id="rId4"/>
    <p:sldId id="262" r:id="rId5"/>
    <p:sldId id="301" r:id="rId6"/>
    <p:sldId id="303" r:id="rId7"/>
    <p:sldId id="263" r:id="rId8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6327"/>
  </p:normalViewPr>
  <p:slideViewPr>
    <p:cSldViewPr snapToGrid="0" snapToObjects="1">
      <p:cViewPr varScale="1">
        <p:scale>
          <a:sx n="93" d="100"/>
          <a:sy n="93" d="100"/>
        </p:scale>
        <p:origin x="2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47EDD-16F3-48F1-8C4C-4896C66F2A58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1162F-9064-4D5A-AE94-15D6631F7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4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276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3ecbe77a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103ecbe77a1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103ecbe77a1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4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02fea6d62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002fea6d62_1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1002fea6d62_1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F3BE-A5FF-52F2-7683-6B21A0B06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233F2-1EE7-6590-A7FA-82E1097E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AA427-CC9D-6B12-0F85-32935E2D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44B9C-DFA6-67EC-ABEA-3539607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70465-28D1-DD24-A110-F80D672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BD65C6A-90AD-8683-3AAE-440CEE897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A6F6-E8ED-1AF9-F0DF-EBE9D8ED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6F136-B781-A807-2748-662941F18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051D0-C571-0D2F-09DE-E107FAAF8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5193E-280A-3F29-19D7-2FBAF791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18E84-4819-C512-E6A6-9FE111BE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04DFE-F1F4-38B4-12CA-7CAAB4EE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9961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4C75-E556-5E21-200F-8A2D3027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2BA4E-C0E3-683B-7E00-C5D21CD9C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C99E-23AD-3C90-4DC2-CD30C6C6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62CAF-6147-6BB6-A369-F25AD741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D1F16-44D7-397C-2A0F-9C60107D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5284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AB6CFE-9877-618F-9C5C-F66342771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657ED-F17D-11C1-5582-E44B8371A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0CFE5-5D0C-E1FA-FCEB-F12E70D1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3FD56-764C-1E33-0E5B-C5AFB36F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D3895-E8C9-4265-3B3D-B74323E4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3537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D65C6A-90AD-8683-3AAE-440CEE897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78F3BE-A5FF-52F2-7683-6B21A0B06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233F2-1EE7-6590-A7FA-82E1097E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AA427-CC9D-6B12-0F85-32935E2D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44B9C-DFA6-67EC-ABEA-3539607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70465-28D1-DD24-A110-F80D672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8886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33E3-2A30-B3EC-BC04-0B50BD9B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628AD-5974-6BCB-DB20-28FB5A21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6E086-40DA-6580-52A4-959EFB5B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BD5E1-FD6D-E563-7A0B-E1BDF2F7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06352-C6F2-48E9-1792-81CEA1ED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6747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DD39-5072-08E2-CB44-29A004EF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E107C-9526-428E-8A79-C8FCECBDA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89BFA-83B2-A825-8A64-0717586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9E696-4C5D-97B3-1EC6-9BB3BED8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2550C-F34E-8A28-CA8A-F1D4F479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2816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49D1-A0FF-FED5-E864-127AEBA9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19C9-711C-8729-6D2C-0AAF93E7C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507C3-F86F-ED6E-91FF-F288060FD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94A55-CF7D-DC0F-CD61-EE02F870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2CD4F-81A4-B58A-FC9A-38EE3C80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2DEF3-F02A-41FE-97DC-D7FF0A9D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1554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44251-26F9-008D-13BD-4B25F8C3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81266-C627-0562-62CD-822C4254F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76D33-4896-89DC-D601-50E0D30DA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FA75B-509E-9F34-51E2-A3D0AD257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8F30E-E335-3BF5-5937-EEAF8FB57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B5793-4B1F-4B21-0918-AF4BE5CD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5F7F8-DAB0-B0C6-E082-5F2801F8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A1CE7-0B98-5D23-71FA-8DC4CABD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2035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D205-CC91-96EA-E999-686A2944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C37A4-0B8A-5239-8203-A17F0327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C7AD8-9F1D-FD3F-FE4E-74CE70CD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16C9E-0FFB-621B-5528-DFCCCEE7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74967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45ADE-2F65-07BD-9F6C-61E6DDA9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4ABE0-31DB-6CF3-9ACF-B861B561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A21AB-3B1F-91F2-A0F5-085EA15E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3C46823-6A0A-16CB-0719-B022430C5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DFF1-2476-81FA-8FF0-E9C71D73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EC7DA-6085-7333-D3C3-B4B25A8A4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14C71-C61F-E10B-4BCA-B80D09883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76871-929F-D648-099F-04ADA406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83C17-982D-D361-DB5C-5668F740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6A42B-3741-FCAB-B2E0-8CF68D61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711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09D21-EA6D-FF2B-3277-8CFB82C0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6FA0-6D95-1225-0BD6-D394048DE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F462B-74B8-7AAD-952A-8F30DFFC3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A1A7-B324-A54F-A950-3CA65F367D44}" type="datetimeFigureOut">
              <a:rPr lang="en-CZ" smtClean="0"/>
              <a:t>11/9/22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FAFBE-C80B-6C8B-EC3B-524B1BBCA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CED9C-9EA1-C2E4-4B17-5202403B5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0A7C-E734-504D-8CFA-487C118ADD1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91723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" y="6350"/>
            <a:ext cx="12190597" cy="68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635883" y="2017370"/>
            <a:ext cx="7053806" cy="2823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0">
              <a:spcBef>
                <a:spcPts val="0"/>
              </a:spcBef>
              <a:buSzPts val="1800"/>
              <a:buNone/>
            </a:pPr>
            <a:r>
              <a:rPr lang="cs-CZ" sz="4800" b="1" dirty="0">
                <a:latin typeface="Corbel" panose="020B0503020204020204" pitchFamily="34" charset="0"/>
              </a:rPr>
              <a:t>Představení projektu</a:t>
            </a:r>
          </a:p>
          <a:p>
            <a:pPr indent="0">
              <a:spcBef>
                <a:spcPts val="0"/>
              </a:spcBef>
              <a:buSzPts val="1800"/>
              <a:buNone/>
            </a:pPr>
            <a:r>
              <a:rPr lang="cs-CZ" sz="4800" b="1" dirty="0">
                <a:latin typeface="Corbel" panose="020B0503020204020204" pitchFamily="34" charset="0"/>
              </a:rPr>
              <a:t>Duševní zdraví pro děti </a:t>
            </a:r>
          </a:p>
          <a:p>
            <a:pPr indent="0">
              <a:spcBef>
                <a:spcPts val="0"/>
              </a:spcBef>
              <a:buSzPts val="1800"/>
              <a:buNone/>
            </a:pPr>
            <a:r>
              <a:rPr lang="cs-CZ" sz="4800" b="1" dirty="0">
                <a:latin typeface="Corbel" panose="020B0503020204020204" pitchFamily="34" charset="0"/>
              </a:rPr>
              <a:t>&amp; </a:t>
            </a:r>
            <a:r>
              <a:rPr lang="cs-CZ" sz="3200" b="1" dirty="0">
                <a:latin typeface="Corbel" panose="020B0503020204020204" pitchFamily="34" charset="0"/>
              </a:rPr>
              <a:t>jeho multidisciplinárních týmů</a:t>
            </a:r>
          </a:p>
          <a:p>
            <a:pPr indent="0">
              <a:spcBef>
                <a:spcPts val="0"/>
              </a:spcBef>
              <a:buSzPts val="1800"/>
              <a:buNone/>
            </a:pPr>
            <a:endParaRPr lang="cs-CZ" sz="4300" b="1" dirty="0">
              <a:latin typeface="Corbel" panose="020B0503020204020204" pitchFamily="34" charset="0"/>
            </a:endParaRPr>
          </a:p>
          <a:p>
            <a:pPr indent="0">
              <a:spcBef>
                <a:spcPts val="0"/>
              </a:spcBef>
              <a:buSzPts val="1800"/>
              <a:buNone/>
            </a:pPr>
            <a:endParaRPr lang="cs-CZ" sz="2000" b="1" dirty="0">
              <a:latin typeface="Corbel" panose="020B0503020204020204" pitchFamily="34" charset="0"/>
            </a:endParaRPr>
          </a:p>
          <a:p>
            <a:pPr marL="5715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 dirty="0">
              <a:latin typeface="Corbel" panose="020B0503020204020204" pitchFamily="34" charset="0"/>
            </a:endParaRPr>
          </a:p>
          <a:p>
            <a:pPr marL="5143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latin typeface="Corbel" panose="020B0503020204020204" pitchFamily="34" charset="0"/>
            </a:endParaRPr>
          </a:p>
          <a:p>
            <a:pPr marL="5143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latin typeface="Corbel" panose="020B0503020204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latin typeface="Corbel" panose="020B0503020204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latin typeface="Corbel" panose="020B0503020204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" y="0"/>
            <a:ext cx="12190597" cy="68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05700" y="1827118"/>
            <a:ext cx="7053806" cy="4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300" b="1" dirty="0">
                <a:latin typeface="Corbel" panose="020B0503020204020204" pitchFamily="34" charset="0"/>
              </a:rPr>
              <a:t>Týmy duševního zdraví (TDZ) 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300" b="1" dirty="0">
                <a:latin typeface="Corbel" panose="020B0503020204020204" pitchFamily="34" charset="0"/>
              </a:rPr>
              <a:t>ve školském prostředí</a:t>
            </a:r>
            <a:br>
              <a:rPr lang="cs-CZ" b="1" dirty="0">
                <a:latin typeface="Corbel" panose="020B0503020204020204" pitchFamily="34" charset="0"/>
              </a:rPr>
            </a:br>
            <a:endParaRPr dirty="0">
              <a:latin typeface="Corbel" panose="020B0503020204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latin typeface="Corbel" panose="020B0503020204020204" pitchFamily="34" charset="0"/>
            </a:endParaRPr>
          </a:p>
          <a:p>
            <a:pPr marL="5715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2000" dirty="0">
                <a:latin typeface="Corbel" panose="020B0503020204020204" pitchFamily="34" charset="0"/>
              </a:rPr>
              <a:t>Dva multidisciplinární týmy v ORP Kutná Hora</a:t>
            </a:r>
            <a:endParaRPr sz="2000" dirty="0">
              <a:latin typeface="Corbel" panose="020B0503020204020204" pitchFamily="34" charset="0"/>
            </a:endParaRPr>
          </a:p>
          <a:p>
            <a:pPr marL="5143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orbel" panose="020B0503020204020204" pitchFamily="34" charset="0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2000" dirty="0">
                <a:latin typeface="Corbel" panose="020B0503020204020204" pitchFamily="34" charset="0"/>
              </a:rPr>
              <a:t> Zaštiťuje ZŠ Zruč nad Sázavou (1. tým)</a:t>
            </a:r>
            <a:endParaRPr sz="2000" dirty="0">
              <a:latin typeface="Corbel" panose="020B0503020204020204" pitchFamily="34" charset="0"/>
            </a:endParaRPr>
          </a:p>
          <a:p>
            <a:pPr marL="5143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orbel" panose="020B0503020204020204" pitchFamily="34" charset="0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2000" dirty="0">
                <a:latin typeface="Corbel" panose="020B0503020204020204" pitchFamily="34" charset="0"/>
              </a:rPr>
              <a:t> Partnerská ZŠ Kamenná stezka v Kutné Hoře (2. tým)</a:t>
            </a:r>
            <a:endParaRPr sz="2000" dirty="0">
              <a:latin typeface="Corbel" panose="020B0503020204020204" pitchFamily="34" charset="0"/>
            </a:endParaRPr>
          </a:p>
          <a:p>
            <a:pPr marL="5143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orbel" panose="020B0503020204020204" pitchFamily="34" charset="0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2000" dirty="0">
                <a:latin typeface="Corbel" panose="020B0503020204020204" pitchFamily="34" charset="0"/>
              </a:rPr>
              <a:t> Mobilita (19 ZŠ + 4 SŠ), bezplatnost, </a:t>
            </a:r>
            <a:r>
              <a:rPr lang="cs-CZ" sz="2000" dirty="0" err="1">
                <a:latin typeface="Corbel" panose="020B0503020204020204" pitchFamily="34" charset="0"/>
              </a:rPr>
              <a:t>nízkoprahovost</a:t>
            </a:r>
            <a:endParaRPr sz="2000" dirty="0">
              <a:latin typeface="Corbel" panose="020B0503020204020204" pitchFamily="34" charset="0"/>
            </a:endParaRPr>
          </a:p>
          <a:p>
            <a:pPr marL="5143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orbel" panose="020B0503020204020204" pitchFamily="34" charset="0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2000" dirty="0">
                <a:latin typeface="Corbel" panose="020B0503020204020204" pitchFamily="34" charset="0"/>
              </a:rPr>
              <a:t> 2letý pilotní program </a:t>
            </a: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cs-CZ" sz="2000" dirty="0">
              <a:latin typeface="Corbel" panose="020B0503020204020204" pitchFamily="34" charset="0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2000" dirty="0">
                <a:latin typeface="Corbel" panose="020B0503020204020204" pitchFamily="34" charset="0"/>
              </a:rPr>
              <a:t>Přenos a implementace </a:t>
            </a:r>
            <a:r>
              <a:rPr lang="cs-CZ" sz="2000" dirty="0" err="1">
                <a:latin typeface="Corbel" panose="020B0503020204020204" pitchFamily="34" charset="0"/>
              </a:rPr>
              <a:t>Neurosekvenčního</a:t>
            </a:r>
            <a:r>
              <a:rPr lang="cs-CZ" sz="2000" dirty="0">
                <a:latin typeface="Corbel" panose="020B0503020204020204" pitchFamily="34" charset="0"/>
              </a:rPr>
              <a:t> modelu v ČR</a:t>
            </a: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cs-CZ" sz="2000" dirty="0">
              <a:latin typeface="Corbel" panose="020B0503020204020204" pitchFamily="34" charset="0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cs-CZ" sz="2000" dirty="0">
              <a:latin typeface="Corbel" panose="020B0503020204020204" pitchFamily="34" charset="0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cs-CZ" sz="2200" dirty="0">
              <a:latin typeface="Corbel" panose="020B0503020204020204" pitchFamily="34" charset="0"/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cs-CZ" sz="2000" b="1" dirty="0">
              <a:latin typeface="Corbel" panose="020B0503020204020204" pitchFamily="34" charset="0"/>
            </a:endParaRPr>
          </a:p>
          <a:p>
            <a:pPr marL="5715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 dirty="0">
              <a:latin typeface="Corbel" panose="020B0503020204020204" pitchFamily="34" charset="0"/>
            </a:endParaRPr>
          </a:p>
          <a:p>
            <a:pPr marL="5143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latin typeface="Corbel" panose="020B0503020204020204" pitchFamily="34" charset="0"/>
            </a:endParaRPr>
          </a:p>
          <a:p>
            <a:pPr marL="5143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latin typeface="Corbel" panose="020B0503020204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latin typeface="Corbel" panose="020B0503020204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latin typeface="Corbel" panose="020B0503020204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4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3ecbe77a1_0_28"/>
          <p:cNvSpPr txBox="1">
            <a:spLocks noGrp="1"/>
          </p:cNvSpPr>
          <p:nvPr>
            <p:ph type="title"/>
          </p:nvPr>
        </p:nvSpPr>
        <p:spPr>
          <a:xfrm>
            <a:off x="4772025" y="365125"/>
            <a:ext cx="65820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 </a:t>
            </a:r>
            <a:endParaRPr/>
          </a:p>
        </p:txBody>
      </p:sp>
      <p:pic>
        <p:nvPicPr>
          <p:cNvPr id="102" name="Google Shape;102;g103ecbe77a1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3C7E65D-143A-F43A-1C29-7EE0E6798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24" y="3978024"/>
            <a:ext cx="2531981" cy="909931"/>
          </a:xfrm>
          <a:prstGeom prst="rect">
            <a:avLst/>
          </a:prstGeom>
        </p:spPr>
      </p:pic>
      <p:pic>
        <p:nvPicPr>
          <p:cNvPr id="104" name="Google Shape;104;g103ecbe77a1_0_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824" y="5007139"/>
            <a:ext cx="1171551" cy="12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03ecbe77a1_0_28"/>
          <p:cNvSpPr txBox="1"/>
          <p:nvPr/>
        </p:nvSpPr>
        <p:spPr>
          <a:xfrm>
            <a:off x="1206796" y="5111357"/>
            <a:ext cx="325581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0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Pedagogicko</a:t>
            </a:r>
            <a:r>
              <a:rPr lang="cs-CZ" sz="20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psychologická poradna Kutná Hora </a:t>
            </a:r>
            <a:endParaRPr sz="20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g103ecbe77a1_0_28"/>
          <p:cNvSpPr txBox="1"/>
          <p:nvPr/>
        </p:nvSpPr>
        <p:spPr>
          <a:xfrm>
            <a:off x="1184942" y="2906566"/>
            <a:ext cx="303864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0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Česká odborná společnost pro inkluzivní vzdělávání </a:t>
            </a:r>
            <a:endParaRPr sz="20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" name="Google Shape;108;g103ecbe77a1_0_28"/>
          <p:cNvSpPr txBox="1"/>
          <p:nvPr/>
        </p:nvSpPr>
        <p:spPr>
          <a:xfrm>
            <a:off x="1206796" y="4031153"/>
            <a:ext cx="303864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0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Norské psychiatrické centrum pro dět</a:t>
            </a:r>
            <a:r>
              <a:rPr lang="cs-CZ" sz="2000" dirty="0">
                <a:latin typeface="Corbel"/>
                <a:ea typeface="Corbel"/>
                <a:cs typeface="Corbel"/>
                <a:sym typeface="Corbel"/>
              </a:rPr>
              <a:t>i a mládež</a:t>
            </a:r>
            <a:endParaRPr sz="20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0" name="Google Shape;110;g103ecbe77a1_0_28"/>
          <p:cNvSpPr txBox="1"/>
          <p:nvPr/>
        </p:nvSpPr>
        <p:spPr>
          <a:xfrm>
            <a:off x="948131" y="1837652"/>
            <a:ext cx="4719244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Odborní partneři </a:t>
            </a:r>
            <a:endParaRPr sz="4000" b="1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5A9707-A3A7-F50F-F0A3-9F946BC64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24" y="2881255"/>
            <a:ext cx="17907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-3413760" y="11195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4000" dirty="0">
                <a:latin typeface="Corbel" panose="020B0503020204020204" pitchFamily="34" charset="0"/>
              </a:rPr>
              <a:t>                                     </a:t>
            </a:r>
            <a:r>
              <a:rPr lang="cs-CZ" sz="4000" b="1" dirty="0">
                <a:latin typeface="Corbel" panose="020B0503020204020204" pitchFamily="34" charset="0"/>
              </a:rPr>
              <a:t>Složení  týmů </a:t>
            </a:r>
            <a:endParaRPr sz="4000" b="1" dirty="0">
              <a:latin typeface="Corbel" panose="020B0503020204020204" pitchFamily="34" charset="0"/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312420" y="199929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2000" dirty="0">
                <a:latin typeface="Corbel" panose="020B0503020204020204" pitchFamily="34" charset="0"/>
              </a:rPr>
              <a:t>Sociální pracovníci</a:t>
            </a:r>
            <a:endParaRPr dirty="0">
              <a:latin typeface="Corbel" panose="020B0503020204020204" pitchFamily="34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2000" dirty="0">
                <a:latin typeface="Corbel" panose="020B0503020204020204" pitchFamily="34" charset="0"/>
              </a:rPr>
              <a:t>Speciální pedagožky</a:t>
            </a:r>
            <a:endParaRPr dirty="0">
              <a:latin typeface="Corbel" panose="020B0503020204020204" pitchFamily="34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2000" dirty="0">
                <a:latin typeface="Corbel" panose="020B0503020204020204" pitchFamily="34" charset="0"/>
              </a:rPr>
              <a:t>Psycholožky</a:t>
            </a:r>
            <a:endParaRPr dirty="0">
              <a:latin typeface="Corbel" panose="020B0503020204020204" pitchFamily="34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2000" dirty="0">
                <a:latin typeface="Corbel" panose="020B0503020204020204" pitchFamily="34" charset="0"/>
              </a:rPr>
              <a:t>Zdravotní sestra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27C7C6-A1A6-2A82-46FB-DC5153F9B6DB}"/>
              </a:ext>
            </a:extLst>
          </p:cNvPr>
          <p:cNvSpPr txBox="1"/>
          <p:nvPr/>
        </p:nvSpPr>
        <p:spPr>
          <a:xfrm>
            <a:off x="312420" y="4518121"/>
            <a:ext cx="7852410" cy="134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latin typeface="Corbel" panose="020B0503020204020204" pitchFamily="34" charset="0"/>
              </a:rPr>
              <a:t>Odborná spolupráce</a:t>
            </a:r>
            <a:endParaRPr lang="cs-CZ" sz="3600" dirty="0">
              <a:latin typeface="Corbel" panose="020B0503020204020204" pitchFamily="34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 dirty="0">
                <a:latin typeface="Corbel" panose="020B0503020204020204" pitchFamily="34" charset="0"/>
              </a:rPr>
              <a:t>Dětský psychiatr</a:t>
            </a:r>
            <a:endParaRPr lang="cs-CZ" dirty="0">
              <a:latin typeface="Corbel" panose="020B0503020204020204" pitchFamily="34" charset="0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 dirty="0">
                <a:latin typeface="Corbel" panose="020B0503020204020204" pitchFamily="34" charset="0"/>
              </a:rPr>
              <a:t>Klinická psycholožka</a:t>
            </a:r>
            <a:endParaRPr lang="cs-CZ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"/>
            <a:ext cx="12192000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1;p4">
            <a:extLst>
              <a:ext uri="{FF2B5EF4-FFF2-40B4-BE49-F238E27FC236}">
                <a16:creationId xmlns:a16="http://schemas.microsoft.com/office/drawing/2014/main" id="{5F9501C8-7568-FF32-173C-9B71476AE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419203" y="1215341"/>
            <a:ext cx="97764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4000" dirty="0">
                <a:latin typeface="Corbel" panose="020B0503020204020204" pitchFamily="34" charset="0"/>
              </a:rPr>
              <a:t>                               </a:t>
            </a:r>
            <a:r>
              <a:rPr lang="cs-CZ" sz="4000" b="1" dirty="0">
                <a:latin typeface="Corbel" panose="020B0503020204020204" pitchFamily="34" charset="0"/>
              </a:rPr>
              <a:t>Základní oblasti činnosti TDZ</a:t>
            </a:r>
            <a:endParaRPr sz="4000" b="1" dirty="0">
              <a:latin typeface="Corbel" panose="020B0503020204020204" pitchFamily="34" charset="0"/>
            </a:endParaRPr>
          </a:p>
        </p:txBody>
      </p:sp>
      <p:sp>
        <p:nvSpPr>
          <p:cNvPr id="7" name="Google Shape;132;p4">
            <a:extLst>
              <a:ext uri="{FF2B5EF4-FFF2-40B4-BE49-F238E27FC236}">
                <a16:creationId xmlns:a16="http://schemas.microsoft.com/office/drawing/2014/main" id="{52C1531B-F22B-A365-3F88-68180C44C4FA}"/>
              </a:ext>
            </a:extLst>
          </p:cNvPr>
          <p:cNvSpPr txBox="1">
            <a:spLocks/>
          </p:cNvSpPr>
          <p:nvPr/>
        </p:nvSpPr>
        <p:spPr>
          <a:xfrm>
            <a:off x="556846" y="3092773"/>
            <a:ext cx="10515600" cy="32133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chemeClr val="dk1"/>
              </a:buClr>
              <a:buSzPts val="1800"/>
              <a:buNone/>
            </a:pPr>
            <a:r>
              <a:rPr lang="cs-CZ" sz="2000" b="1" dirty="0">
                <a:latin typeface="Corbel" panose="020B0503020204020204" pitchFamily="34" charset="0"/>
              </a:rPr>
              <a:t>1) KLIENTSKÁ ČINNOST </a:t>
            </a:r>
            <a:r>
              <a:rPr lang="cs-CZ" sz="2000" dirty="0">
                <a:latin typeface="Corbel" panose="020B0503020204020204" pitchFamily="34" charset="0"/>
              </a:rPr>
              <a:t>- intervence a přímá péče o děti i rodiny</a:t>
            </a:r>
          </a:p>
          <a:p>
            <a:pPr marL="571500" indent="-457200">
              <a:buClr>
                <a:schemeClr val="dk1"/>
              </a:buClr>
              <a:buSzPts val="1800"/>
              <a:buFont typeface="Arial" panose="020B0604020202020204" pitchFamily="34" charset="0"/>
              <a:buAutoNum type="arabicParenR"/>
            </a:pPr>
            <a:endParaRPr lang="cs-CZ" sz="2000" dirty="0">
              <a:latin typeface="Corbel" panose="020B0503020204020204" pitchFamily="34" charset="0"/>
            </a:endParaRPr>
          </a:p>
          <a:p>
            <a:pPr marL="114300" indent="0">
              <a:buClr>
                <a:schemeClr val="dk1"/>
              </a:buClr>
              <a:buSzPts val="1800"/>
              <a:buNone/>
            </a:pPr>
            <a:r>
              <a:rPr lang="cs-CZ" sz="2000" b="1" dirty="0">
                <a:latin typeface="Corbel" panose="020B0503020204020204" pitchFamily="34" charset="0"/>
              </a:rPr>
              <a:t>2) VZDĚLÁVACÍ AKTIVITY </a:t>
            </a:r>
            <a:r>
              <a:rPr lang="cs-CZ" sz="2000" dirty="0">
                <a:latin typeface="Corbel" panose="020B0503020204020204" pitchFamily="34" charset="0"/>
              </a:rPr>
              <a:t>- zvyšování kompetencí těch, kteří mají </a:t>
            </a:r>
          </a:p>
          <a:p>
            <a:pPr marL="114300" indent="0"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r>
              <a:rPr lang="cs-CZ" sz="2000" dirty="0">
                <a:latin typeface="Corbel" panose="020B0503020204020204" pitchFamily="34" charset="0"/>
              </a:rPr>
              <a:t>	na rozvoj a vzdělávání dětí největší vliv (rodiče, pedagogové...)</a:t>
            </a:r>
          </a:p>
          <a:p>
            <a:pPr marL="114300" indent="0"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cs-CZ" sz="2000" dirty="0">
              <a:latin typeface="Corbel" panose="020B0503020204020204" pitchFamily="34" charset="0"/>
            </a:endParaRPr>
          </a:p>
          <a:p>
            <a:pPr marL="114300" indent="0">
              <a:buClr>
                <a:schemeClr val="dk1"/>
              </a:buClr>
              <a:buSzPts val="1800"/>
              <a:buNone/>
            </a:pPr>
            <a:r>
              <a:rPr lang="cs-CZ" sz="2000" b="1" dirty="0">
                <a:latin typeface="Corbel" panose="020B0503020204020204" pitchFamily="34" charset="0"/>
              </a:rPr>
              <a:t>3) OSVĚTA A DESTIGMATIZACE </a:t>
            </a:r>
            <a:r>
              <a:rPr lang="cs-CZ" sz="2000" dirty="0">
                <a:latin typeface="Corbel" panose="020B0503020204020204" pitchFamily="34" charset="0"/>
              </a:rPr>
              <a:t>– osvětová kampaň, zapojení do </a:t>
            </a:r>
          </a:p>
          <a:p>
            <a:pPr marL="114300" indent="0"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r>
              <a:rPr lang="cs-CZ" sz="2000" dirty="0">
                <a:latin typeface="Corbel" panose="020B0503020204020204" pitchFamily="34" charset="0"/>
              </a:rPr>
              <a:t>Týdnů pro duševní zdraví, akce pro veřejnost </a:t>
            </a:r>
            <a:endParaRPr lang="cs-CZ" sz="2000" b="1" dirty="0">
              <a:latin typeface="Corbel" panose="020B0503020204020204" pitchFamily="34" charset="0"/>
            </a:endParaRPr>
          </a:p>
          <a:p>
            <a:pPr marL="457200"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1426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"/>
            <a:ext cx="12192000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1;p4">
            <a:extLst>
              <a:ext uri="{FF2B5EF4-FFF2-40B4-BE49-F238E27FC236}">
                <a16:creationId xmlns:a16="http://schemas.microsoft.com/office/drawing/2014/main" id="{5F9501C8-7568-FF32-173C-9B71476AE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511" y="1215341"/>
            <a:ext cx="97764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4000" b="1" dirty="0">
                <a:latin typeface="Corbel" panose="020B0503020204020204" pitchFamily="34" charset="0"/>
              </a:rPr>
              <a:t>Dosavadní výsledky</a:t>
            </a:r>
            <a:endParaRPr sz="4000" b="1" dirty="0">
              <a:latin typeface="Corbel" panose="020B0503020204020204" pitchFamily="34" charset="0"/>
            </a:endParaRPr>
          </a:p>
        </p:txBody>
      </p:sp>
      <p:sp>
        <p:nvSpPr>
          <p:cNvPr id="7" name="Google Shape;132;p4">
            <a:extLst>
              <a:ext uri="{FF2B5EF4-FFF2-40B4-BE49-F238E27FC236}">
                <a16:creationId xmlns:a16="http://schemas.microsoft.com/office/drawing/2014/main" id="{52C1531B-F22B-A365-3F88-68180C44C4FA}"/>
              </a:ext>
            </a:extLst>
          </p:cNvPr>
          <p:cNvSpPr txBox="1">
            <a:spLocks/>
          </p:cNvSpPr>
          <p:nvPr/>
        </p:nvSpPr>
        <p:spPr>
          <a:xfrm>
            <a:off x="556846" y="2194560"/>
            <a:ext cx="10515600" cy="43328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ct val="200000"/>
              </a:lnSpc>
              <a:buClr>
                <a:schemeClr val="dk1"/>
              </a:buClr>
              <a:buSzPts val="1800"/>
            </a:pPr>
            <a:r>
              <a:rPr lang="cs-CZ" sz="2000" b="1" dirty="0">
                <a:latin typeface="Corbel" panose="020B0503020204020204" pitchFamily="34" charset="0"/>
              </a:rPr>
              <a:t>426</a:t>
            </a:r>
            <a:r>
              <a:rPr lang="cs-CZ" sz="2000" dirty="0">
                <a:latin typeface="Corbel" panose="020B0503020204020204" pitchFamily="34" charset="0"/>
              </a:rPr>
              <a:t> klientů</a:t>
            </a:r>
          </a:p>
          <a:p>
            <a:pPr marL="571500" indent="-342900">
              <a:lnSpc>
                <a:spcPct val="200000"/>
              </a:lnSpc>
              <a:buClr>
                <a:schemeClr val="dk1"/>
              </a:buClr>
              <a:buSzPts val="1800"/>
            </a:pPr>
            <a:r>
              <a:rPr lang="cs-CZ" sz="2000" b="1" dirty="0">
                <a:latin typeface="Corbel" panose="020B0503020204020204" pitchFamily="34" charset="0"/>
              </a:rPr>
              <a:t>cca 2600</a:t>
            </a:r>
            <a:r>
              <a:rPr lang="cs-CZ" sz="2000" dirty="0">
                <a:latin typeface="Corbel" panose="020B0503020204020204" pitchFamily="34" charset="0"/>
              </a:rPr>
              <a:t> poradenských schůzek a konzultací s klienty</a:t>
            </a:r>
          </a:p>
          <a:p>
            <a:pPr marL="571500" indent="-342900">
              <a:lnSpc>
                <a:spcPct val="200000"/>
              </a:lnSpc>
              <a:buClr>
                <a:schemeClr val="dk1"/>
              </a:buClr>
              <a:buSzPts val="1800"/>
            </a:pPr>
            <a:r>
              <a:rPr lang="cs-CZ" sz="2000" b="1" dirty="0">
                <a:latin typeface="Corbel" panose="020B0503020204020204" pitchFamily="34" charset="0"/>
              </a:rPr>
              <a:t>35</a:t>
            </a:r>
            <a:r>
              <a:rPr lang="cs-CZ" sz="2000" dirty="0">
                <a:latin typeface="Corbel" panose="020B0503020204020204" pitchFamily="34" charset="0"/>
              </a:rPr>
              <a:t> realizovaných vzdělávacích akcí</a:t>
            </a:r>
          </a:p>
          <a:p>
            <a:pPr marL="571500" indent="-342900">
              <a:lnSpc>
                <a:spcPct val="200000"/>
              </a:lnSpc>
              <a:buClr>
                <a:schemeClr val="dk1"/>
              </a:buClr>
              <a:buSzPts val="1800"/>
            </a:pPr>
            <a:r>
              <a:rPr lang="cs-CZ" sz="2000" b="1" dirty="0">
                <a:latin typeface="Corbel" panose="020B0503020204020204" pitchFamily="34" charset="0"/>
              </a:rPr>
              <a:t>cca 800</a:t>
            </a:r>
            <a:r>
              <a:rPr lang="cs-CZ" sz="2000" dirty="0">
                <a:latin typeface="Corbel" panose="020B0503020204020204" pitchFamily="34" charset="0"/>
              </a:rPr>
              <a:t> proškolených osob a odborníků v ORP Kutná Hora</a:t>
            </a:r>
          </a:p>
          <a:p>
            <a:pPr marL="571500" indent="-342900">
              <a:lnSpc>
                <a:spcPct val="200000"/>
              </a:lnSpc>
              <a:buClr>
                <a:schemeClr val="dk1"/>
              </a:buClr>
              <a:buSzPts val="1800"/>
            </a:pPr>
            <a:r>
              <a:rPr lang="cs-CZ" sz="2000" b="1" dirty="0">
                <a:latin typeface="Corbel" panose="020B0503020204020204" pitchFamily="34" charset="0"/>
              </a:rPr>
              <a:t>17</a:t>
            </a:r>
            <a:r>
              <a:rPr lang="cs-CZ" sz="2000" dirty="0">
                <a:latin typeface="Corbel" panose="020B0503020204020204" pitchFamily="34" charset="0"/>
              </a:rPr>
              <a:t> škol s nově proškoleným personálem v oblasti duševního zdraví</a:t>
            </a:r>
          </a:p>
          <a:p>
            <a:pPr marL="571500" indent="-342900">
              <a:lnSpc>
                <a:spcPct val="200000"/>
              </a:lnSpc>
              <a:buClr>
                <a:schemeClr val="dk1"/>
              </a:buClr>
              <a:buSzPts val="1800"/>
            </a:pPr>
            <a:r>
              <a:rPr lang="cs-CZ" sz="2000" b="1" dirty="0">
                <a:latin typeface="Corbel" panose="020B0503020204020204" pitchFamily="34" charset="0"/>
              </a:rPr>
              <a:t>cca 1800</a:t>
            </a:r>
            <a:r>
              <a:rPr lang="cs-CZ" sz="2000" dirty="0">
                <a:latin typeface="Corbel" panose="020B0503020204020204" pitchFamily="34" charset="0"/>
              </a:rPr>
              <a:t> dětí, jež absolvovali edukativní programy</a:t>
            </a:r>
          </a:p>
          <a:p>
            <a:pPr marL="457200"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2536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3">
            <a:extLst>
              <a:ext uri="{FF2B5EF4-FFF2-40B4-BE49-F238E27FC236}">
                <a16:creationId xmlns:a16="http://schemas.microsoft.com/office/drawing/2014/main" id="{E3ED36CD-F94A-65D3-3D80-003DEB120C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"/>
            <a:ext cx="12192000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002fea6d62_1_186"/>
          <p:cNvSpPr txBox="1">
            <a:spLocks noGrp="1"/>
          </p:cNvSpPr>
          <p:nvPr>
            <p:ph type="title"/>
          </p:nvPr>
        </p:nvSpPr>
        <p:spPr>
          <a:xfrm>
            <a:off x="2986800" y="1110379"/>
            <a:ext cx="621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latin typeface="Corbel" panose="020B0503020204020204" pitchFamily="34" charset="0"/>
              </a:rPr>
              <a:t>Motto TDZ</a:t>
            </a:r>
            <a:endParaRPr sz="4000" b="1" dirty="0">
              <a:latin typeface="Corbel" panose="020B0503020204020204" pitchFamily="34" charset="0"/>
            </a:endParaRPr>
          </a:p>
        </p:txBody>
      </p:sp>
      <p:sp>
        <p:nvSpPr>
          <p:cNvPr id="124" name="Google Shape;124;g1002fea6d62_1_186"/>
          <p:cNvSpPr txBox="1">
            <a:spLocks noGrp="1"/>
          </p:cNvSpPr>
          <p:nvPr>
            <p:ph type="body" idx="1"/>
          </p:nvPr>
        </p:nvSpPr>
        <p:spPr>
          <a:xfrm>
            <a:off x="15230" y="2230988"/>
            <a:ext cx="772200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b="1" dirty="0">
                <a:latin typeface="Corbel" panose="020B0503020204020204" pitchFamily="34" charset="0"/>
              </a:rPr>
              <a:t>Empaticky, bez předsudků a s důvěrou podporovat učitele, žáky a rodiče na cestě za pozitivní změnou a spokojeností.</a:t>
            </a:r>
            <a:endParaRPr dirty="0">
              <a:latin typeface="Corbel" panose="020B0503020204020204" pitchFamily="34" charset="0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900" dirty="0"/>
          </a:p>
        </p:txBody>
      </p:sp>
      <p:pic>
        <p:nvPicPr>
          <p:cNvPr id="4" name="Obrázek 3" descr="Obsah obrázku tráva, osoba, exteriér, dítě&#10;&#10;Popis byl vytvořen automaticky">
            <a:extLst>
              <a:ext uri="{FF2B5EF4-FFF2-40B4-BE49-F238E27FC236}">
                <a16:creationId xmlns:a16="http://schemas.microsoft.com/office/drawing/2014/main" id="{0095976B-B66E-31F1-19CE-B0F1C9DDB7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46" r="9357"/>
          <a:stretch/>
        </p:blipFill>
        <p:spPr>
          <a:xfrm>
            <a:off x="15230" y="3988388"/>
            <a:ext cx="2617352" cy="2857500"/>
          </a:xfrm>
          <a:prstGeom prst="rect">
            <a:avLst/>
          </a:prstGeom>
        </p:spPr>
      </p:pic>
      <p:pic>
        <p:nvPicPr>
          <p:cNvPr id="6" name="Obrázek 5" descr="Obsah obrázku osoba, interiér, skupina, příprava&#10;&#10;Popis byl vytvořen automaticky">
            <a:extLst>
              <a:ext uri="{FF2B5EF4-FFF2-40B4-BE49-F238E27FC236}">
                <a16:creationId xmlns:a16="http://schemas.microsoft.com/office/drawing/2014/main" id="{DF3F95D2-C540-08B5-EB2D-3B839DBE7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368" y="4481834"/>
            <a:ext cx="2811229" cy="2108422"/>
          </a:xfrm>
          <a:prstGeom prst="rect">
            <a:avLst/>
          </a:prstGeom>
        </p:spPr>
      </p:pic>
      <p:pic>
        <p:nvPicPr>
          <p:cNvPr id="8" name="Obrázek 7" descr="Obsah obrázku osoba, skupina, lidé, rodina&#10;&#10;Popis byl vytvořen automaticky">
            <a:extLst>
              <a:ext uri="{FF2B5EF4-FFF2-40B4-BE49-F238E27FC236}">
                <a16:creationId xmlns:a16="http://schemas.microsoft.com/office/drawing/2014/main" id="{ED0AB5BA-03FE-DFD5-A0AA-41ADBC5E04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035" r="19513"/>
          <a:stretch/>
        </p:blipFill>
        <p:spPr>
          <a:xfrm>
            <a:off x="5885383" y="3918492"/>
            <a:ext cx="2072634" cy="2527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nference-prezentace" id="{3BCEFADF-0F5D-1B47-A31F-7674D230A18F}" vid="{6F7D66B2-7247-E04D-84AF-5CB732BA19D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konference-prezentace_šablona (1)</Template>
  <TotalTime>8408</TotalTime>
  <Words>240</Words>
  <Application>Microsoft Macintosh PowerPoint</Application>
  <PresentationFormat>Širokoúhlá obrazovka</PresentationFormat>
  <Paragraphs>63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Motiv Office</vt:lpstr>
      <vt:lpstr>Prezentace aplikace PowerPoint</vt:lpstr>
      <vt:lpstr>Prezentace aplikace PowerPoint</vt:lpstr>
      <vt:lpstr> </vt:lpstr>
      <vt:lpstr>                                     Složení  týmů </vt:lpstr>
      <vt:lpstr>                               Základní oblasti činnosti TDZ</vt:lpstr>
      <vt:lpstr>Dosavadní výsledky</vt:lpstr>
      <vt:lpstr>Motto TDZ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Lenka Beznoskova</cp:lastModifiedBy>
  <cp:revision>10</cp:revision>
  <dcterms:created xsi:type="dcterms:W3CDTF">2022-05-11T16:26:29Z</dcterms:created>
  <dcterms:modified xsi:type="dcterms:W3CDTF">2022-11-09T15:16:17Z</dcterms:modified>
</cp:coreProperties>
</file>