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6" r:id="rId6"/>
    <p:sldId id="269" r:id="rId7"/>
    <p:sldId id="264" r:id="rId8"/>
    <p:sldId id="265" r:id="rId9"/>
    <p:sldId id="267" r:id="rId10"/>
    <p:sldId id="261" r:id="rId11"/>
    <p:sldId id="262" r:id="rId12"/>
    <p:sldId id="268" r:id="rId13"/>
    <p:sldId id="263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>
      <p:cViewPr varScale="1">
        <p:scale>
          <a:sx n="105" d="100"/>
          <a:sy n="105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>
          <a:gsLst>
            <a:gs pos="0">
              <a:srgbClr val="E2DBCA"/>
            </a:gs>
            <a:gs pos="100000">
              <a:srgbClr val="CAC3B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id="{14B16207-73B5-5541-E1AA-BFA3ABB164AE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blipFill>
            <a:blip r:embed="rId2">
              <a:alphaModFix amt="45000"/>
            </a:blip>
            <a:tile sx="85797" sy="85797" algn="tl"/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F0566E9C-9447-725F-E50A-3411E4BC69DB}"/>
              </a:ext>
            </a:extLst>
          </p:cNvPr>
          <p:cNvSpPr/>
          <p:nvPr/>
        </p:nvSpPr>
        <p:spPr>
          <a:xfrm>
            <a:off x="1307866" y="1267733"/>
            <a:ext cx="9576264" cy="430794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  <a:effectLst>
            <a:outerShdw dir="16200000" algn="tl">
              <a:srgbClr val="000000">
                <a:alpha val="66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D23197AA-09C1-6E68-9AC3-7CAE0F6144AE}"/>
              </a:ext>
            </a:extLst>
          </p:cNvPr>
          <p:cNvSpPr/>
          <p:nvPr/>
        </p:nvSpPr>
        <p:spPr>
          <a:xfrm>
            <a:off x="1447796" y="1411614"/>
            <a:ext cx="9296403" cy="4034771"/>
          </a:xfrm>
          <a:prstGeom prst="rect">
            <a:avLst/>
          </a:prstGeom>
          <a:noFill/>
          <a:ln w="6345" cap="sq">
            <a:solidFill>
              <a:srgbClr val="404040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FE8D49A-DD17-4C54-2F19-E8E458B6FD92}"/>
              </a:ext>
            </a:extLst>
          </p:cNvPr>
          <p:cNvSpPr/>
          <p:nvPr/>
        </p:nvSpPr>
        <p:spPr>
          <a:xfrm>
            <a:off x="5135883" y="1267733"/>
            <a:ext cx="1920240" cy="731520"/>
          </a:xfrm>
          <a:prstGeom prst="rect">
            <a:avLst/>
          </a:prstGeom>
          <a:solidFill>
            <a:srgbClr val="E3DED1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FE0D1B29-D888-A1BA-B90C-22866A0E077E}"/>
              </a:ext>
            </a:extLst>
          </p:cNvPr>
          <p:cNvGrpSpPr/>
          <p:nvPr/>
        </p:nvGrpSpPr>
        <p:grpSpPr>
          <a:xfrm>
            <a:off x="5250183" y="1267733"/>
            <a:ext cx="1691640" cy="645292"/>
            <a:chOff x="5250183" y="1267733"/>
            <a:chExt cx="1691640" cy="645292"/>
          </a:xfrm>
        </p:grpSpPr>
        <p:cxnSp>
          <p:nvCxnSpPr>
            <p:cNvPr id="7" name="Straight Connector 16">
              <a:extLst>
                <a:ext uri="{FF2B5EF4-FFF2-40B4-BE49-F238E27FC236}">
                  <a16:creationId xmlns:a16="http://schemas.microsoft.com/office/drawing/2014/main" id="{EDB1F584-28A9-CFD0-F7CA-332713609EE0}"/>
                </a:ext>
              </a:extLst>
            </p:cNvPr>
            <p:cNvCxnSpPr/>
            <p:nvPr/>
          </p:nvCxnSpPr>
          <p:spPr>
            <a:xfrm>
              <a:off x="5250183" y="1267733"/>
              <a:ext cx="0" cy="640080"/>
            </a:xfrm>
            <a:prstGeom prst="straightConnector1">
              <a:avLst/>
            </a:prstGeom>
            <a:noFill/>
            <a:ln w="6345" cap="flat">
              <a:solidFill>
                <a:srgbClr val="000000"/>
              </a:solidFill>
              <a:prstDash val="solid"/>
              <a:miter/>
            </a:ln>
          </p:spPr>
        </p:cxnSp>
        <p:cxnSp>
          <p:nvCxnSpPr>
            <p:cNvPr id="8" name="Straight Connector 17">
              <a:extLst>
                <a:ext uri="{FF2B5EF4-FFF2-40B4-BE49-F238E27FC236}">
                  <a16:creationId xmlns:a16="http://schemas.microsoft.com/office/drawing/2014/main" id="{D4CB0B57-11B8-68A0-99E0-69AF95710547}"/>
                </a:ext>
              </a:extLst>
            </p:cNvPr>
            <p:cNvCxnSpPr/>
            <p:nvPr/>
          </p:nvCxnSpPr>
          <p:spPr>
            <a:xfrm>
              <a:off x="6941823" y="1267733"/>
              <a:ext cx="0" cy="640080"/>
            </a:xfrm>
            <a:prstGeom prst="straightConnector1">
              <a:avLst/>
            </a:prstGeom>
            <a:noFill/>
            <a:ln w="6345" cap="flat">
              <a:solidFill>
                <a:srgbClr val="000000"/>
              </a:solidFill>
              <a:prstDash val="solid"/>
              <a:miter/>
            </a:ln>
          </p:spPr>
        </p:cxnSp>
        <p:cxnSp>
          <p:nvCxnSpPr>
            <p:cNvPr id="9" name="Straight Connector 18">
              <a:extLst>
                <a:ext uri="{FF2B5EF4-FFF2-40B4-BE49-F238E27FC236}">
                  <a16:creationId xmlns:a16="http://schemas.microsoft.com/office/drawing/2014/main" id="{A3F70AC6-22E0-2EEE-8A56-4927137A3DD9}"/>
                </a:ext>
              </a:extLst>
            </p:cNvPr>
            <p:cNvCxnSpPr/>
            <p:nvPr/>
          </p:nvCxnSpPr>
          <p:spPr>
            <a:xfrm>
              <a:off x="5250183" y="1913025"/>
              <a:ext cx="1691640" cy="0"/>
            </a:xfrm>
            <a:prstGeom prst="straightConnector1">
              <a:avLst/>
            </a:prstGeom>
            <a:noFill/>
            <a:ln w="6345" cap="flat">
              <a:solidFill>
                <a:srgbClr val="000000"/>
              </a:solidFill>
              <a:prstDash val="solid"/>
              <a:miter/>
            </a:ln>
          </p:spPr>
        </p:cxn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DCF0B12E-5CB3-4DC3-D926-C6575775962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61703" y="2091260"/>
            <a:ext cx="9068589" cy="2590796"/>
          </a:xfrm>
        </p:spPr>
        <p:txBody>
          <a:bodyPr anchorCtr="1">
            <a:noAutofit/>
          </a:bodyPr>
          <a:lstStyle>
            <a:lvl1pPr algn="ctr">
              <a:lnSpc>
                <a:spcPct val="83000"/>
              </a:lnSpc>
              <a:defRPr sz="7200" cap="all" spc="-1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E0CC6F1-0AD0-BBFF-861E-216482988BB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62096" y="4682066"/>
            <a:ext cx="9070848" cy="457200"/>
          </a:xfrm>
        </p:spPr>
        <p:txBody>
          <a:bodyPr anchorCtr="1"/>
          <a:lstStyle>
            <a:lvl1pPr marL="0" indent="0" algn="ctr">
              <a:spcBef>
                <a:spcPts val="0"/>
              </a:spcBef>
              <a:buNone/>
              <a:defRPr sz="1600" spc="80"/>
            </a:lvl1pPr>
          </a:lstStyle>
          <a:p>
            <a:pPr lvl="0"/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12" name="Date Placeholder 19">
            <a:extLst>
              <a:ext uri="{FF2B5EF4-FFF2-40B4-BE49-F238E27FC236}">
                <a16:creationId xmlns:a16="http://schemas.microsoft.com/office/drawing/2014/main" id="{DA798B6D-0A10-F571-78F7-C6F625C9273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5318763" y="1341251"/>
            <a:ext cx="1554480" cy="527215"/>
          </a:xfrm>
        </p:spPr>
        <p:txBody>
          <a:bodyPr anchorCtr="1"/>
          <a:lstStyle>
            <a:lvl1pPr algn="ctr">
              <a:defRPr sz="1300">
                <a:solidFill>
                  <a:srgbClr val="000000"/>
                </a:solidFill>
              </a:defRPr>
            </a:lvl1pPr>
          </a:lstStyle>
          <a:p>
            <a:pPr lvl="0"/>
            <a:fld id="{A8DF0301-71A6-CD4C-956E-8E48666FCD63}" type="datetime1">
              <a:rPr lang="en-US"/>
              <a:pPr lvl="0"/>
              <a:t>11/1/22</a:t>
            </a:fld>
            <a:endParaRPr lang="en-US"/>
          </a:p>
        </p:txBody>
      </p:sp>
      <p:sp>
        <p:nvSpPr>
          <p:cNvPr id="13" name="Footer Placeholder 20">
            <a:extLst>
              <a:ext uri="{FF2B5EF4-FFF2-40B4-BE49-F238E27FC236}">
                <a16:creationId xmlns:a16="http://schemas.microsoft.com/office/drawing/2014/main" id="{D0568151-CF9B-DBEA-7B57-208438A0742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453896" y="5211055"/>
            <a:ext cx="5905496" cy="228600"/>
          </a:xfrm>
        </p:spPr>
        <p:txBody>
          <a:bodyPr anchorCtr="0"/>
          <a:lstStyle>
            <a:lvl1pPr algn="l">
              <a:defRPr/>
            </a:lvl1pPr>
          </a:lstStyle>
          <a:p>
            <a:pPr lvl="0"/>
            <a:endParaRPr lang="en-US"/>
          </a:p>
        </p:txBody>
      </p:sp>
      <p:sp>
        <p:nvSpPr>
          <p:cNvPr id="14" name="Slide Number Placeholder 21">
            <a:extLst>
              <a:ext uri="{FF2B5EF4-FFF2-40B4-BE49-F238E27FC236}">
                <a16:creationId xmlns:a16="http://schemas.microsoft.com/office/drawing/2014/main" id="{D429F8BD-9BFE-1B8B-E8EB-AA78DD9F69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06918" y="5212080"/>
            <a:ext cx="2111879" cy="228600"/>
          </a:xfrm>
        </p:spPr>
        <p:txBody>
          <a:bodyPr/>
          <a:lstStyle>
            <a:lvl1pPr>
              <a:defRPr/>
            </a:lvl1pPr>
          </a:lstStyle>
          <a:p>
            <a:pPr lvl="0"/>
            <a:fld id="{E62AF41D-CA45-1F47-958D-A5E4F630BAD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3998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2">
            <a:extLst>
              <a:ext uri="{FF2B5EF4-FFF2-40B4-BE49-F238E27FC236}">
                <a16:creationId xmlns:a16="http://schemas.microsoft.com/office/drawing/2014/main" id="{3F1AAFE3-BD69-31E8-76B8-AC024326F62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5A647E7-14F1-FD45-02B4-3EAFF41A944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19AEA1-22E1-EF4B-A0EE-51B77275C84A}" type="datetime1">
              <a:rPr lang="en-US"/>
              <a:pPr lvl="0"/>
              <a:t>11/1/22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7F9E996-0325-C9AF-7D43-3ADAD08B1E9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A809112-4BD7-80A2-D135-E4B1E1BCE0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037BC8-D866-6147-BD7A-9FC935E41D8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1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2">
            <a:extLst>
              <a:ext uri="{FF2B5EF4-FFF2-40B4-BE49-F238E27FC236}">
                <a16:creationId xmlns:a16="http://schemas.microsoft.com/office/drawing/2014/main" id="{2AD71D9A-104C-E7F7-51A5-33612EF6337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761996"/>
            <a:ext cx="8077196" cy="52578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5CDFE7B-EA22-7BFE-4D7C-27C7DAA9E35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9D6495-9876-2F4F-B780-43D61D1D034E}" type="datetime1">
              <a:rPr lang="en-US"/>
              <a:pPr lvl="0"/>
              <a:t>11/1/22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CD44E5B-A4F2-3374-2A57-BD0F4980C20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F2295FF-BE71-D278-A794-8BEB6B180A1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F7332C-652B-874E-8410-2FA30CC4479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9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09D0902-BD1E-F952-046F-A35BCE250B4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71737545-BEFE-4873-5C4D-2B528919D05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72687C-0ECF-1348-9D9E-29C5827BFCBC}" type="datetime1">
              <a:rPr lang="en-US"/>
              <a:pPr lvl="0"/>
              <a:t>11/1/22</a:t>
            </a:fld>
            <a:endParaRPr lang="en-US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C5289A76-2FD1-9925-9532-F82520A3302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C69F7149-658D-D587-9EEC-8170680595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A09B46-3DF2-BC4F-A641-D112DEE0F18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9469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gradFill>
          <a:gsLst>
            <a:gs pos="0">
              <a:srgbClr val="E2DBCA"/>
            </a:gs>
            <a:gs pos="100000">
              <a:srgbClr val="CAC3B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>
            <a:extLst>
              <a:ext uri="{FF2B5EF4-FFF2-40B4-BE49-F238E27FC236}">
                <a16:creationId xmlns:a16="http://schemas.microsoft.com/office/drawing/2014/main" id="{FA3A53A3-FD7F-ACE7-0F46-417414663B05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blipFill>
            <a:blip r:embed="rId2">
              <a:alphaModFix amt="45000"/>
            </a:blip>
            <a:tile sx="85797" sy="85797" algn="tl"/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22">
            <a:extLst>
              <a:ext uri="{FF2B5EF4-FFF2-40B4-BE49-F238E27FC236}">
                <a16:creationId xmlns:a16="http://schemas.microsoft.com/office/drawing/2014/main" id="{D5E35DBC-73FB-26FF-2F8E-AEBB0CC8354E}"/>
              </a:ext>
            </a:extLst>
          </p:cNvPr>
          <p:cNvSpPr/>
          <p:nvPr/>
        </p:nvSpPr>
        <p:spPr>
          <a:xfrm>
            <a:off x="1307866" y="1267733"/>
            <a:ext cx="9576264" cy="430794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  <a:effectLst>
            <a:outerShdw dir="16200000" algn="tl">
              <a:srgbClr val="000000">
                <a:alpha val="66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8E1D5EA5-9F8D-60D3-7A00-1A4FF382E2EE}"/>
              </a:ext>
            </a:extLst>
          </p:cNvPr>
          <p:cNvSpPr/>
          <p:nvPr/>
        </p:nvSpPr>
        <p:spPr>
          <a:xfrm>
            <a:off x="1447796" y="1411614"/>
            <a:ext cx="9296403" cy="4034771"/>
          </a:xfrm>
          <a:prstGeom prst="rect">
            <a:avLst/>
          </a:prstGeom>
          <a:noFill/>
          <a:ln w="6345" cap="sq">
            <a:solidFill>
              <a:srgbClr val="404040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6C7D8821-E3AA-EED4-1DE8-36E2C202920C}"/>
              </a:ext>
            </a:extLst>
          </p:cNvPr>
          <p:cNvSpPr/>
          <p:nvPr/>
        </p:nvSpPr>
        <p:spPr>
          <a:xfrm>
            <a:off x="5135883" y="1267733"/>
            <a:ext cx="1920240" cy="731520"/>
          </a:xfrm>
          <a:prstGeom prst="rect">
            <a:avLst/>
          </a:prstGeom>
          <a:solidFill>
            <a:srgbClr val="E3DED1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6" name="Group 30">
            <a:extLst>
              <a:ext uri="{FF2B5EF4-FFF2-40B4-BE49-F238E27FC236}">
                <a16:creationId xmlns:a16="http://schemas.microsoft.com/office/drawing/2014/main" id="{0C36D2B8-B472-8FD9-4A81-E52741C013B2}"/>
              </a:ext>
            </a:extLst>
          </p:cNvPr>
          <p:cNvGrpSpPr/>
          <p:nvPr/>
        </p:nvGrpSpPr>
        <p:grpSpPr>
          <a:xfrm>
            <a:off x="5250183" y="1267733"/>
            <a:ext cx="1691640" cy="645292"/>
            <a:chOff x="5250183" y="1267733"/>
            <a:chExt cx="1691640" cy="645292"/>
          </a:xfrm>
        </p:grpSpPr>
        <p:cxnSp>
          <p:nvCxnSpPr>
            <p:cNvPr id="7" name="Straight Connector 31">
              <a:extLst>
                <a:ext uri="{FF2B5EF4-FFF2-40B4-BE49-F238E27FC236}">
                  <a16:creationId xmlns:a16="http://schemas.microsoft.com/office/drawing/2014/main" id="{D54F6B03-3633-8A2E-211F-721EE5389352}"/>
                </a:ext>
              </a:extLst>
            </p:cNvPr>
            <p:cNvCxnSpPr/>
            <p:nvPr/>
          </p:nvCxnSpPr>
          <p:spPr>
            <a:xfrm>
              <a:off x="5250183" y="1267733"/>
              <a:ext cx="0" cy="640080"/>
            </a:xfrm>
            <a:prstGeom prst="straightConnector1">
              <a:avLst/>
            </a:prstGeom>
            <a:noFill/>
            <a:ln w="6345" cap="flat">
              <a:solidFill>
                <a:srgbClr val="000000"/>
              </a:solidFill>
              <a:prstDash val="solid"/>
              <a:miter/>
            </a:ln>
          </p:spPr>
        </p:cxnSp>
        <p:cxnSp>
          <p:nvCxnSpPr>
            <p:cNvPr id="8" name="Straight Connector 32">
              <a:extLst>
                <a:ext uri="{FF2B5EF4-FFF2-40B4-BE49-F238E27FC236}">
                  <a16:creationId xmlns:a16="http://schemas.microsoft.com/office/drawing/2014/main" id="{698D0BF1-B3C7-2A97-5AA0-A6A409415CA2}"/>
                </a:ext>
              </a:extLst>
            </p:cNvPr>
            <p:cNvCxnSpPr/>
            <p:nvPr/>
          </p:nvCxnSpPr>
          <p:spPr>
            <a:xfrm>
              <a:off x="6941823" y="1267733"/>
              <a:ext cx="0" cy="640080"/>
            </a:xfrm>
            <a:prstGeom prst="straightConnector1">
              <a:avLst/>
            </a:prstGeom>
            <a:noFill/>
            <a:ln w="6345" cap="flat">
              <a:solidFill>
                <a:srgbClr val="000000"/>
              </a:solidFill>
              <a:prstDash val="solid"/>
              <a:miter/>
            </a:ln>
          </p:spPr>
        </p:cxnSp>
        <p:cxnSp>
          <p:nvCxnSpPr>
            <p:cNvPr id="9" name="Straight Connector 33">
              <a:extLst>
                <a:ext uri="{FF2B5EF4-FFF2-40B4-BE49-F238E27FC236}">
                  <a16:creationId xmlns:a16="http://schemas.microsoft.com/office/drawing/2014/main" id="{AD7C8611-2DAE-A840-E2A9-1AC0AA59978A}"/>
                </a:ext>
              </a:extLst>
            </p:cNvPr>
            <p:cNvCxnSpPr/>
            <p:nvPr/>
          </p:nvCxnSpPr>
          <p:spPr>
            <a:xfrm>
              <a:off x="5250183" y="1913025"/>
              <a:ext cx="1691640" cy="0"/>
            </a:xfrm>
            <a:prstGeom prst="straightConnector1">
              <a:avLst/>
            </a:prstGeom>
            <a:noFill/>
            <a:ln w="6345" cap="flat">
              <a:solidFill>
                <a:srgbClr val="000000"/>
              </a:solidFill>
              <a:prstDash val="solid"/>
              <a:miter/>
            </a:ln>
          </p:spPr>
        </p:cxn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7E9D6AB-C059-4070-26BC-B52A00FB4F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3624" y="2094305"/>
            <a:ext cx="9070848" cy="2587751"/>
          </a:xfrm>
        </p:spPr>
        <p:txBody>
          <a:bodyPr anchorCtr="1">
            <a:noAutofit/>
          </a:bodyPr>
          <a:lstStyle>
            <a:lvl1pPr algn="ctr">
              <a:lnSpc>
                <a:spcPct val="83000"/>
              </a:lnSpc>
              <a:defRPr sz="7200" cap="all" spc="-1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BB6AD3-8952-3314-6C63-F3085D6FB5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63624" y="4682066"/>
            <a:ext cx="9070848" cy="457200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3C5680F-F414-E9F8-7497-07D8140B632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5321807" y="1344506"/>
            <a:ext cx="1554480" cy="530352"/>
          </a:xfrm>
        </p:spPr>
        <p:txBody>
          <a:bodyPr anchorCtr="1"/>
          <a:lstStyle>
            <a:lvl1pPr algn="ctr">
              <a:defRPr sz="1300">
                <a:solidFill>
                  <a:srgbClr val="000000"/>
                </a:solidFill>
              </a:defRPr>
            </a:lvl1pPr>
          </a:lstStyle>
          <a:p>
            <a:pPr lvl="0"/>
            <a:fld id="{509D9D30-F9D4-D34E-BD3C-03377E8F1484}" type="datetime1">
              <a:rPr lang="en-US"/>
              <a:pPr lvl="0"/>
              <a:t>11/1/22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E6F8F25-37A7-C83C-7A8A-B507485E98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453548" y="5211055"/>
            <a:ext cx="5907024" cy="228600"/>
          </a:xfrm>
        </p:spPr>
        <p:txBody>
          <a:bodyPr anchorCtr="0"/>
          <a:lstStyle>
            <a:lvl1pPr algn="l">
              <a:defRPr/>
            </a:lvl1pPr>
          </a:lstStyle>
          <a:p>
            <a:pPr lvl="0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140B493-FE1C-1AF3-EF57-793E187328F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04504" y="5211055"/>
            <a:ext cx="2112263" cy="228600"/>
          </a:xfrm>
        </p:spPr>
        <p:txBody>
          <a:bodyPr/>
          <a:lstStyle>
            <a:lvl1pPr>
              <a:defRPr/>
            </a:lvl1pPr>
          </a:lstStyle>
          <a:p>
            <a:pPr lvl="0"/>
            <a:fld id="{61E4CAA2-892D-974C-8557-036D8461717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69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1BC878E-9039-6C42-C65F-B52E35CDC69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66803" y="2103120"/>
            <a:ext cx="4754880" cy="37490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A400F20-6D33-42A3-EEF9-47E4E810288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370323" y="2103120"/>
            <a:ext cx="4754880" cy="37490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C494E44E-953E-E3A5-1125-C5CB07465F1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4CE7EE-E1F9-B44E-8F3D-281A8663896E}" type="datetime1">
              <a:rPr lang="en-US"/>
              <a:pPr lvl="0"/>
              <a:t>11/1/22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F748ECC-4CBD-6BAB-7A23-5BD5D005FBB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B371530F-2968-0D29-B441-8876C13278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7D060B-9DB3-3F4D-8869-2ADE5BE8BEE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2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7789946-642B-24BF-8BA4-6BEE5529EB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 anchorCtr="1"/>
          <a:lstStyle>
            <a:lvl1pPr marL="0" indent="0" algn="ctr">
              <a:spcBef>
                <a:spcPts val="0"/>
              </a:spcBef>
              <a:buNone/>
              <a:defRPr sz="1900">
                <a:solidFill>
                  <a:srgbClr val="1485A4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D8C202A-0D56-A636-6F63-145A2DC886F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069848" y="2755901"/>
            <a:ext cx="4754880" cy="3200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DFBA798F-4294-0CD7-8419-A2093740EC20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373368" y="2074334"/>
            <a:ext cx="4754880" cy="640080"/>
          </a:xfrm>
        </p:spPr>
        <p:txBody>
          <a:bodyPr anchor="ctr" anchorCtr="1"/>
          <a:lstStyle>
            <a:lvl1pPr marL="0" indent="0" algn="ctr">
              <a:spcBef>
                <a:spcPts val="0"/>
              </a:spcBef>
              <a:buNone/>
              <a:defRPr sz="1900">
                <a:solidFill>
                  <a:srgbClr val="1485A4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93CDDEED-7A27-6ACC-A909-390AFD659EC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373368" y="2756577"/>
            <a:ext cx="4754880" cy="3200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7621AD02-71D4-1F42-8DB4-C69B8390468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D3CF7D-ECDA-D84A-B9C9-B2D44DC557D3}" type="datetime1">
              <a:rPr lang="en-US"/>
              <a:pPr lvl="0"/>
              <a:t>11/1/22</a:t>
            </a:fld>
            <a:endParaRPr lang="en-US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FDA86045-F377-F663-39B6-BC4AFC8DD33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6896BD92-E0F3-52AD-9D1B-563CB3B635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DCBE54-0CAA-BD4C-B3A0-E3374D9BBE5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29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AE489BD5-C429-CC21-8496-A34CCDBE698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3BD942-9DE5-A640-8F1C-38C4C666832E}" type="datetime1">
              <a:rPr lang="en-US"/>
              <a:pPr lvl="0"/>
              <a:t>11/1/22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BC82B73-7ADF-8795-E44F-00489BD576B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6A5859F-6DD4-EEC9-78A0-97098701E9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7FB50D-9F23-954E-AFBD-CAA748D1312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7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09AE4451-B88D-0036-4C10-B9A4F8A9665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66B58A86-B00C-4986-1E67-0B3DC500EFF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1295B3-FA02-3140-84C3-1AC49C7AA14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id="{122E0B82-D40C-97D7-1C53-4CE7556B7687}"/>
              </a:ext>
            </a:extLst>
          </p:cNvPr>
          <p:cNvSpPr/>
          <p:nvPr/>
        </p:nvSpPr>
        <p:spPr>
          <a:xfrm>
            <a:off x="245525" y="237744"/>
            <a:ext cx="8531352" cy="6382512"/>
          </a:xfrm>
          <a:prstGeom prst="rect">
            <a:avLst/>
          </a:prstGeom>
          <a:solidFill>
            <a:srgbClr val="E3DED1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7BFD8434-4783-C3AE-605A-7807D72C8E37}"/>
              </a:ext>
            </a:extLst>
          </p:cNvPr>
          <p:cNvSpPr/>
          <p:nvPr/>
        </p:nvSpPr>
        <p:spPr>
          <a:xfrm>
            <a:off x="9020382" y="237744"/>
            <a:ext cx="2926080" cy="6382512"/>
          </a:xfrm>
          <a:prstGeom prst="rect">
            <a:avLst/>
          </a:prstGeom>
          <a:solidFill>
            <a:srgbClr val="1CADE4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0579B9C-5BD4-89DD-2A0D-F426B78B7A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96403" y="607390"/>
            <a:ext cx="2430776" cy="1645920"/>
          </a:xfrm>
        </p:spPr>
        <p:txBody>
          <a:bodyPr anchor="b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CD6FE61-F8A8-24D0-5B77-FC9DE966267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5800" y="609603"/>
            <a:ext cx="7772400" cy="53339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F094269-F241-404C-6E2F-917C5BFA6E7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9296403" y="2286000"/>
            <a:ext cx="2430776" cy="3505196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8A104B2A-286D-4BB0-C6F3-3D42CA0604B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C5035F-20E8-D649-88C5-7486FE7B37D2}" type="datetime1">
              <a:rPr lang="en-US"/>
              <a:pPr lvl="0"/>
              <a:t>11/1/22</a:t>
            </a:fld>
            <a:endParaRPr lang="en-US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0554923E-F6BF-B4A6-94BB-D46A7334FB1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 anchorCtr="0"/>
          <a:lstStyle>
            <a:lvl1pPr algn="r"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B5A2EFEE-5BD2-4D30-2475-B9D3E6E36CD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393673" y="622300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23BF3764-C562-A346-BAB5-3D9C89ADBC16}" type="slidenum">
              <a:t>‹#›</a:t>
            </a:fld>
            <a:endParaRPr lang="en-US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E6C2BC33-9D37-6F27-C91E-F3F98612C46A}"/>
              </a:ext>
            </a:extLst>
          </p:cNvPr>
          <p:cNvSpPr/>
          <p:nvPr/>
        </p:nvSpPr>
        <p:spPr>
          <a:xfrm>
            <a:off x="9157542" y="374904"/>
            <a:ext cx="2651760" cy="6108192"/>
          </a:xfrm>
          <a:prstGeom prst="rect">
            <a:avLst/>
          </a:prstGeom>
          <a:noFill/>
          <a:ln w="6345" cap="sq">
            <a:solidFill>
              <a:srgbClr val="FFFFFF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7826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208BC0A8-A127-83AF-6280-9D83E1821DF6}"/>
              </a:ext>
            </a:extLst>
          </p:cNvPr>
          <p:cNvSpPr/>
          <p:nvPr/>
        </p:nvSpPr>
        <p:spPr>
          <a:xfrm>
            <a:off x="9020382" y="237744"/>
            <a:ext cx="2926080" cy="6382512"/>
          </a:xfrm>
          <a:prstGeom prst="rect">
            <a:avLst/>
          </a:prstGeom>
          <a:solidFill>
            <a:srgbClr val="1CADE4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707F251-DE5A-B492-1499-AE1403C77C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96403" y="603504"/>
            <a:ext cx="2432304" cy="1645920"/>
          </a:xfrm>
        </p:spPr>
        <p:txBody>
          <a:bodyPr anchor="b">
            <a:no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174F81C-D269-2A3E-3222-510CC0BC7AF4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228600" y="237744"/>
            <a:ext cx="8531352" cy="6382512"/>
          </a:xfrm>
          <a:solidFill>
            <a:srgbClr val="77CEEF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C7633A8-3525-09D6-921F-4AF02573613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9296403" y="2286000"/>
            <a:ext cx="2432304" cy="3502151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B831499-8B80-0D33-73A3-E77D6C4F51C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dist="6348" dir="2700000">
                    <a:srgbClr val="000000"/>
                  </a:outerShdw>
                </a:effectLst>
              </a:defRPr>
            </a:lvl1pPr>
          </a:lstStyle>
          <a:p>
            <a:pPr lvl="0"/>
            <a:fld id="{2E76FE0E-E913-C040-B83C-6C1A1B2FB9E2}" type="datetime1">
              <a:rPr lang="en-US"/>
              <a:pPr lvl="0"/>
              <a:t>11/1/22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60AB325-E43B-C741-04AD-06D7E6E12D1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 anchorCtr="0"/>
          <a:lstStyle>
            <a:lvl1pPr algn="r" defTabSz="914400">
              <a:defRPr>
                <a:solidFill>
                  <a:srgbClr val="FFFFFF"/>
                </a:solidFill>
                <a:effectLst>
                  <a:outerShdw dist="6348" dir="2700000">
                    <a:srgbClr val="000000"/>
                  </a:outerShdw>
                </a:effectLst>
              </a:defRPr>
            </a:lvl1pPr>
          </a:lstStyle>
          <a:p>
            <a:pPr lvl="0"/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116AC63-C537-4019-9F4F-27E90FB8CBF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B45E6ABB-599D-4043-A04A-6991803FA804}" type="slidenum">
              <a:t>‹#›</a:t>
            </a:fld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56E2242E-ACC2-D262-45E2-C9E461EA7B3B}"/>
              </a:ext>
            </a:extLst>
          </p:cNvPr>
          <p:cNvSpPr/>
          <p:nvPr/>
        </p:nvSpPr>
        <p:spPr>
          <a:xfrm>
            <a:off x="9157542" y="374904"/>
            <a:ext cx="2651760" cy="6108192"/>
          </a:xfrm>
          <a:prstGeom prst="rect">
            <a:avLst/>
          </a:prstGeom>
          <a:noFill/>
          <a:ln w="6345" cap="sq">
            <a:solidFill>
              <a:srgbClr val="FFFFFF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6129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3239F327-7689-D973-C0B4-76D9A1F28D26}"/>
              </a:ext>
            </a:extLst>
          </p:cNvPr>
          <p:cNvSpPr/>
          <p:nvPr/>
        </p:nvSpPr>
        <p:spPr>
          <a:xfrm>
            <a:off x="234699" y="237744"/>
            <a:ext cx="11722608" cy="6382512"/>
          </a:xfrm>
          <a:prstGeom prst="rect">
            <a:avLst/>
          </a:prstGeom>
          <a:solidFill>
            <a:srgbClr val="E3DED1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84BB932B-FA7F-EF29-3390-0F8F8FFA0D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6803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2171127-57D0-AD4E-9256-8AB5FC22AB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6803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CBCE18-B855-5655-4A2C-38067C7408E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274320" y="6307668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404040"/>
                </a:solidFill>
                <a:uFillTx/>
                <a:latin typeface="Century Gothic"/>
              </a:defRPr>
            </a:lvl1pPr>
          </a:lstStyle>
          <a:p>
            <a:pPr lvl="0"/>
            <a:fld id="{A66D49FA-4C39-8E44-9A93-4B6865B84EDC}" type="datetime1">
              <a:rPr lang="en-US"/>
              <a:pPr lvl="0"/>
              <a:t>11/1/22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9FAC83-A216-170D-2A43-88CC335CC60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89963" y="6307668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404040"/>
                </a:solidFill>
                <a:uFillTx/>
                <a:latin typeface="Century Gothic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3268B0-37AB-78EA-3C48-ECBD92CB14F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469880" y="6307668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404040"/>
                </a:solidFill>
                <a:uFillTx/>
                <a:latin typeface="Century Gothic"/>
              </a:defRPr>
            </a:lvl1pPr>
          </a:lstStyle>
          <a:p>
            <a:pPr lvl="0"/>
            <a:fld id="{2083F6EE-F62E-BD40-AB0E-A22313367767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cs-CZ" sz="4800" b="0" i="0" u="none" strike="noStrike" kern="1200" cap="none" spc="0" baseline="0">
          <a:solidFill>
            <a:srgbClr val="262626"/>
          </a:solidFill>
          <a:uFillTx/>
          <a:latin typeface="Century Gothic"/>
        </a:defRPr>
      </a:lvl1pPr>
    </p:titleStyle>
    <p:bodyStyle>
      <a:lvl1pPr marL="182880" marR="0" lvl="0" indent="-182880" algn="l" defTabSz="914400" rtl="0" fontAlgn="auto" hangingPunct="1">
        <a:lnSpc>
          <a:spcPct val="100000"/>
        </a:lnSpc>
        <a:spcBef>
          <a:spcPts val="900"/>
        </a:spcBef>
        <a:spcAft>
          <a:spcPts val="0"/>
        </a:spcAft>
        <a:buClr>
          <a:srgbClr val="262626"/>
        </a:buClr>
        <a:buSzPct val="100000"/>
        <a:buFont typeface="Garamond" pitchFamily="18"/>
        <a:buChar char="◦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entury Gothic"/>
        </a:defRPr>
      </a:lvl1pPr>
      <a:lvl2pPr marL="457200" marR="0" lvl="1" indent="-18288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262626"/>
        </a:buClr>
        <a:buSzPct val="100000"/>
        <a:buFont typeface="Garamond" pitchFamily="18"/>
        <a:buChar char="◦"/>
        <a:tabLst/>
        <a:defRPr lang="cs-CZ" sz="1600" b="0" i="0" u="none" strike="noStrike" kern="1200" cap="none" spc="0" baseline="0">
          <a:solidFill>
            <a:srgbClr val="000000"/>
          </a:solidFill>
          <a:uFillTx/>
          <a:latin typeface="Century Gothic"/>
        </a:defRPr>
      </a:lvl2pPr>
      <a:lvl3pPr marL="731520" marR="0" lvl="2" indent="-18288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262626"/>
        </a:buClr>
        <a:buSzPct val="100000"/>
        <a:buFont typeface="Garamond" pitchFamily="18"/>
        <a:buChar char="◦"/>
        <a:tabLst/>
        <a:defRPr lang="cs-CZ" sz="1400" b="0" i="0" u="none" strike="noStrike" kern="1200" cap="none" spc="0" baseline="0">
          <a:solidFill>
            <a:srgbClr val="000000"/>
          </a:solidFill>
          <a:uFillTx/>
          <a:latin typeface="Century Gothic"/>
        </a:defRPr>
      </a:lvl3pPr>
      <a:lvl4pPr marL="1005840" marR="0" lvl="3" indent="-18288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262626"/>
        </a:buClr>
        <a:buSzPct val="100000"/>
        <a:buFont typeface="Garamond" pitchFamily="18"/>
        <a:buChar char="◦"/>
        <a:tabLst/>
        <a:defRPr lang="cs-CZ" sz="1400" b="0" i="0" u="none" strike="noStrike" kern="1200" cap="none" spc="0" baseline="0">
          <a:solidFill>
            <a:srgbClr val="000000"/>
          </a:solidFill>
          <a:uFillTx/>
          <a:latin typeface="Century Gothic"/>
        </a:defRPr>
      </a:lvl4pPr>
      <a:lvl5pPr marL="1280160" marR="0" lvl="4" indent="-18288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262626"/>
        </a:buClr>
        <a:buSzPct val="100000"/>
        <a:buFont typeface="Garamond" pitchFamily="18"/>
        <a:buChar char="◦"/>
        <a:tabLst/>
        <a:defRPr lang="cs-CZ" sz="1400" b="0" i="0" u="none" strike="noStrike" kern="1200" cap="none" spc="0" baseline="0">
          <a:solidFill>
            <a:srgbClr val="000000"/>
          </a:solidFill>
          <a:uFillTx/>
          <a:latin typeface="Century Gothic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AA84FE-D4B2-3C01-7726-5C72E42DE9F5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spcAft>
                <a:spcPts val="1200"/>
              </a:spcAft>
            </a:pPr>
            <a:r>
              <a:rPr lang="cs-CZ" sz="4000">
                <a:solidFill>
                  <a:srgbClr val="000000"/>
                </a:solidFill>
                <a:latin typeface="Calibri" pitchFamily="34"/>
              </a:rPr>
              <a:t>LÉTA BROUŠENÝ DRAHOKAM, ANEB PROGRAM SELEKTIVNÍ PREVENCE </a:t>
            </a:r>
            <a:endParaRPr lang="cs-CZ" sz="400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51E1E05-6805-BD25-9C8D-8443078631C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61703" y="4289194"/>
            <a:ext cx="9070848" cy="1027520"/>
          </a:xfrm>
        </p:spPr>
        <p:txBody>
          <a:bodyPr>
            <a:noAutofit/>
          </a:bodyPr>
          <a:lstStyle/>
          <a:p>
            <a:pPr lvl="0"/>
            <a:r>
              <a:rPr lang="cs-CZ" sz="2400"/>
              <a:t>Selektivní primární prevence rizikového chování</a:t>
            </a:r>
          </a:p>
          <a:p>
            <a:pPr lvl="0"/>
            <a:endParaRPr lang="cs-CZ" sz="2400"/>
          </a:p>
          <a:p>
            <a:pPr lvl="0"/>
            <a:r>
              <a:rPr lang="cs-CZ" sz="1800"/>
              <a:t>Mgr. Aneta Zápotocká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F96FC27A-B35C-F1BC-8580-57D0DD683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167" y="202868"/>
            <a:ext cx="1427671" cy="157444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D33BC8-C7F7-5303-8A90-07249DE531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6803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cs-CZ"/>
              <a:t>Jak zažívaly 5. třídu lektorky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26A3D4-4DFE-F0A4-D00E-E2CD2DE3DF8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Otevřenost, ochota sdílet</a:t>
            </a:r>
          </a:p>
          <a:p>
            <a:pPr lvl="1"/>
            <a:r>
              <a:rPr lang="cs-CZ"/>
              <a:t>Limit otevřenosti ve chvíli, kdy jdeme sami k sobě</a:t>
            </a:r>
          </a:p>
          <a:p>
            <a:pPr lvl="2"/>
            <a:r>
              <a:rPr lang="cs-CZ"/>
              <a:t>Tendence odbíhat od tématu – projevem nervozity</a:t>
            </a:r>
          </a:p>
          <a:p>
            <a:pPr lvl="1"/>
            <a:r>
              <a:rPr lang="cs-CZ"/>
              <a:t>Zdánlivě pasivní postoj „tahle třída je…“</a:t>
            </a:r>
          </a:p>
          <a:p>
            <a:pPr lvl="0"/>
            <a:r>
              <a:rPr lang="cs-CZ"/>
              <a:t>Vzájemná důvěra – velmi se liší, místy narušená</a:t>
            </a:r>
          </a:p>
          <a:p>
            <a:pPr lvl="0"/>
            <a:r>
              <a:rPr lang="cs-CZ"/>
              <a:t>Aktivita, třída nabitá energií</a:t>
            </a:r>
          </a:p>
          <a:p>
            <a:pPr lvl="1"/>
            <a:r>
              <a:rPr lang="cs-CZ"/>
              <a:t>Ne vždy schopnost energii správně usměrnit</a:t>
            </a:r>
          </a:p>
          <a:p>
            <a:pPr lvl="1"/>
            <a:r>
              <a:rPr lang="cs-CZ"/>
              <a:t>Ne každý a ne vždy je schopen udržet pozornost</a:t>
            </a:r>
          </a:p>
          <a:p>
            <a:pPr marL="274320" lvl="1" indent="0">
              <a:buNone/>
            </a:pPr>
            <a:r>
              <a:rPr lang="cs-CZ"/>
              <a:t>u tématu</a:t>
            </a:r>
          </a:p>
          <a:p>
            <a:pPr lvl="0"/>
            <a:r>
              <a:rPr lang="cs-CZ"/>
              <a:t>Snížená schopnost dodržovat nastavená pravidla</a:t>
            </a:r>
          </a:p>
          <a:p>
            <a:pPr lvl="0"/>
            <a:r>
              <a:rPr lang="cs-CZ"/>
              <a:t>Přátelské skupiny</a:t>
            </a:r>
          </a:p>
          <a:p>
            <a:pPr lvl="1"/>
            <a:r>
              <a:rPr lang="cs-CZ"/>
              <a:t>Konflikty, posměšky, nadávky časté</a:t>
            </a:r>
          </a:p>
          <a:p>
            <a:pPr lvl="0"/>
            <a:r>
              <a:rPr lang="cs-CZ"/>
              <a:t>Dominance chlapecké části třídy</a:t>
            </a:r>
          </a:p>
        </p:txBody>
      </p:sp>
      <p:pic>
        <p:nvPicPr>
          <p:cNvPr id="4" name="Obrázek 6">
            <a:extLst>
              <a:ext uri="{FF2B5EF4-FFF2-40B4-BE49-F238E27FC236}">
                <a16:creationId xmlns:a16="http://schemas.microsoft.com/office/drawing/2014/main" id="{4F4F29F9-2FD5-03AE-967E-4C054C2B8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484" y="2262435"/>
            <a:ext cx="5415698" cy="361046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>
            <a:extLst>
              <a:ext uri="{FF2B5EF4-FFF2-40B4-BE49-F238E27FC236}">
                <a16:creationId xmlns:a16="http://schemas.microsoft.com/office/drawing/2014/main" id="{7ABCF12F-488D-026D-80BA-E5A660A58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7695" y="1708135"/>
            <a:ext cx="3204094" cy="480498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6F6F3029-F285-9659-3481-735E2B72C2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6803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cs-CZ"/>
              <a:t>V průběhu setkání jsme také zažili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84F6E38-1A57-4E36-63E5-2F2E28C6DDD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Ochotu zapojit se i do potenciálně ohrožující aktivity (skupinová práce)</a:t>
            </a:r>
          </a:p>
          <a:p>
            <a:pPr lvl="1"/>
            <a:r>
              <a:rPr lang="cs-CZ"/>
              <a:t>Důvěra v autoritu</a:t>
            </a:r>
          </a:p>
          <a:p>
            <a:pPr lvl="0"/>
            <a:r>
              <a:rPr lang="cs-CZ"/>
              <a:t>Schopnost identifikovat a ocenit drobné pokroky</a:t>
            </a:r>
          </a:p>
          <a:p>
            <a:pPr lvl="0"/>
            <a:r>
              <a:rPr lang="cs-CZ"/>
              <a:t>Schopnost sebereflexe, schopnost omluvit se</a:t>
            </a:r>
          </a:p>
          <a:p>
            <a:pPr lvl="0"/>
            <a:r>
              <a:rPr lang="cs-CZ"/>
              <a:t>Ochota přispět svými schopnostmi</a:t>
            </a:r>
          </a:p>
          <a:p>
            <a:pPr lvl="1"/>
            <a:r>
              <a:rPr lang="cs-CZ"/>
              <a:t>Vysoké sociální cítění, orientace ve fungování</a:t>
            </a:r>
          </a:p>
          <a:p>
            <a:pPr marL="274320" lvl="1" indent="0">
              <a:buNone/>
            </a:pPr>
            <a:r>
              <a:rPr lang="cs-CZ"/>
              <a:t>   mezilidských vztahů</a:t>
            </a:r>
          </a:p>
          <a:p>
            <a:pPr lvl="1"/>
            <a:r>
              <a:rPr lang="cs-CZ"/>
              <a:t>Kreativní hledání řešení</a:t>
            </a:r>
          </a:p>
          <a:p>
            <a:pPr lvl="0"/>
            <a:r>
              <a:rPr lang="cs-CZ"/>
              <a:t>Respekt k odlišnostem</a:t>
            </a:r>
          </a:p>
          <a:p>
            <a:pPr lvl="0"/>
            <a:r>
              <a:rPr lang="cs-CZ"/>
              <a:t>Postupně stále vyšší zapojování dívek</a:t>
            </a:r>
          </a:p>
          <a:p>
            <a:pPr lvl="1"/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95F7E-771E-F9FD-8842-43D707FB54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6803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cs-CZ"/>
              <a:t>V budoucnu, nadále …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CCB25A-114B-B29C-704F-C01CA93139A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66803" y="2103120"/>
            <a:ext cx="5956173" cy="3931920"/>
          </a:xfrm>
        </p:spPr>
        <p:txBody>
          <a:bodyPr/>
          <a:lstStyle/>
          <a:p>
            <a:pPr lvl="0"/>
            <a:r>
              <a:rPr lang="cs-CZ"/>
              <a:t>Oceňovat chvíle, kdy třída (dítě) funguje tak, jak potřebujeme pro skupinu a pro výuku</a:t>
            </a:r>
          </a:p>
          <a:p>
            <a:pPr lvl="0"/>
            <a:r>
              <a:rPr lang="cs-CZ"/>
              <a:t>Trpělivě reagovat na projevy nevhodného chování, určovat hranice</a:t>
            </a:r>
          </a:p>
          <a:p>
            <a:pPr lvl="0"/>
            <a:r>
              <a:rPr lang="cs-CZ"/>
              <a:t>Promíchávat přirozené přátelské skupiny</a:t>
            </a:r>
          </a:p>
          <a:p>
            <a:pPr lvl="0"/>
            <a:r>
              <a:rPr lang="cs-CZ"/>
              <a:t>Vést žáky k odpovědnosti za sebe, svůj podíl na atmosféře ve skupině</a:t>
            </a:r>
          </a:p>
          <a:p>
            <a:pPr lvl="0"/>
            <a:r>
              <a:rPr lang="cs-CZ"/>
              <a:t>Pravidelný prostor pro zmapování atmosféry ve třídě, její pročištění a podporu koheze</a:t>
            </a:r>
          </a:p>
          <a:p>
            <a:pPr lvl="0"/>
            <a:r>
              <a:rPr lang="cs-CZ"/>
              <a:t>„Řádné zaměstnání“ </a:t>
            </a:r>
          </a:p>
          <a:p>
            <a:pPr marL="0" lvl="0" indent="0">
              <a:buNone/>
            </a:pPr>
            <a:endParaRPr lang="cs-CZ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8511E85B-2DA8-E7C0-1473-AF899CC46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9342" y="872685"/>
            <a:ext cx="3717676" cy="561295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AD7FB9-C18A-956A-C8A8-48BEE8699B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0173" y="393225"/>
            <a:ext cx="10991654" cy="1371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pPr lvl="0"/>
            <a:r>
              <a:rPr lang="cs-CZ" dirty="0"/>
              <a:t>Jak může rodič podporovat kohezi třídy?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C2ABF9-2DBD-F2E6-58CD-43D28212BDB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66800" y="1560575"/>
            <a:ext cx="10058400" cy="4904199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/>
              <a:t>Mluvit pravidelně o tom, jak se dítě ve třídě cítí (nebát se o tom komunikovat se školou)</a:t>
            </a:r>
          </a:p>
          <a:p>
            <a:pPr lvl="0"/>
            <a:r>
              <a:rPr lang="cs-CZ" dirty="0"/>
              <a:t>Vést dítě k hodnotám, které směřují ke spolupráci (sounáležitosti)</a:t>
            </a:r>
          </a:p>
          <a:p>
            <a:pPr lvl="1"/>
            <a:r>
              <a:rPr lang="cs-CZ" dirty="0"/>
              <a:t>Učím se vycházet se všemi (i s těmi, kteří jsou ode mě zcela odlišní)</a:t>
            </a:r>
          </a:p>
          <a:p>
            <a:pPr lvl="2"/>
            <a:r>
              <a:rPr lang="cs-CZ" dirty="0"/>
              <a:t>Vycházet také může znamenat si sebe nevšímat</a:t>
            </a:r>
          </a:p>
          <a:p>
            <a:pPr lvl="1"/>
            <a:r>
              <a:rPr lang="cs-CZ" dirty="0"/>
              <a:t>Když mi něco vadí, řeknu to a žádám, aby to přestalo</a:t>
            </a:r>
          </a:p>
          <a:p>
            <a:pPr lvl="2"/>
            <a:r>
              <a:rPr lang="cs-CZ" dirty="0"/>
              <a:t>Pokud někdo říká „STOP“ mně, vhodně na to reaguji</a:t>
            </a:r>
          </a:p>
          <a:p>
            <a:pPr lvl="1"/>
            <a:r>
              <a:rPr lang="cs-CZ" dirty="0"/>
              <a:t>Když mě někdo žádá o pomoc a je to v mých silách, pomohu</a:t>
            </a:r>
          </a:p>
          <a:p>
            <a:pPr lvl="1"/>
            <a:r>
              <a:rPr lang="cs-CZ" dirty="0"/>
              <a:t>Když se někomu druhému děje něco, s čím nesouhlasím, upozorním na to a žádám, aby to skončilo</a:t>
            </a:r>
          </a:p>
          <a:p>
            <a:pPr lvl="1"/>
            <a:r>
              <a:rPr lang="cs-CZ" dirty="0"/>
              <a:t>Autority ve škole se snažím v první řadě respektovat</a:t>
            </a:r>
          </a:p>
          <a:p>
            <a:pPr lvl="1"/>
            <a:r>
              <a:rPr lang="cs-CZ" dirty="0"/>
              <a:t>Pokud se mi něco z výše zmíněného nedaří, neděje se tak, jak by podle mě mělo, žádám o pomoc vyučující/ho</a:t>
            </a:r>
          </a:p>
          <a:p>
            <a:pPr lvl="0"/>
            <a:r>
              <a:rPr lang="cs-CZ" dirty="0"/>
              <a:t>Postavit sounáležitost s druhými nad výkon jednotlivce (vztahy vs. známky)</a:t>
            </a:r>
          </a:p>
          <a:p>
            <a:pPr lvl="0"/>
            <a:r>
              <a:rPr lang="cs-CZ" dirty="0"/>
              <a:t>Když mi škola volá a chce se mnou mluvit, nemusí to hned znamenat, že máme s mým dítěte „PRŮŠVIH“  (partnerský přístup, společně konzultujeme další postup, na mém pohledu na věc záleží)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59B75B-98DB-B957-D83E-DCD5E674E0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8090" y="665527"/>
            <a:ext cx="10895816" cy="1371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cs-CZ"/>
              <a:t>Specifická prevence rizikového chování</a:t>
            </a:r>
          </a:p>
        </p:txBody>
      </p:sp>
      <p:pic>
        <p:nvPicPr>
          <p:cNvPr id="3" name="Obrázek 4">
            <a:extLst>
              <a:ext uri="{FF2B5EF4-FFF2-40B4-BE49-F238E27FC236}">
                <a16:creationId xmlns:a16="http://schemas.microsoft.com/office/drawing/2014/main" id="{E440D7C4-E540-FEBC-BB06-B5E2746D0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401" y="1924007"/>
            <a:ext cx="4735202" cy="446105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4091A7-AC29-0128-653A-C47D17124E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6803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cs-CZ"/>
              <a:t>Model programu SPP v klasické třídě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FFE0A6-0D70-9862-BF1A-BB6897FC13D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66803" y="1954493"/>
            <a:ext cx="10058400" cy="4380323"/>
          </a:xfrm>
        </p:spPr>
        <p:txBody>
          <a:bodyPr/>
          <a:lstStyle/>
          <a:p>
            <a:pPr lvl="0"/>
            <a:r>
              <a:rPr lang="cs-CZ"/>
              <a:t>Ve třídě vznikne vztahová disharmonie</a:t>
            </a:r>
          </a:p>
          <a:p>
            <a:pPr lvl="0"/>
            <a:r>
              <a:rPr lang="cs-CZ"/>
              <a:t>TU ve spolupráci s ŠMP a vedením školy </a:t>
            </a:r>
            <a:r>
              <a:rPr lang="cs-CZ" b="1"/>
              <a:t>objednává program SPP </a:t>
            </a:r>
            <a:r>
              <a:rPr lang="cs-CZ"/>
              <a:t>u externí organizace</a:t>
            </a:r>
          </a:p>
          <a:p>
            <a:pPr lvl="0"/>
            <a:r>
              <a:rPr lang="cs-CZ"/>
              <a:t>Zástupce organizace přijíždí do školy a společně s TU, ŠMP a zástupcem vedení školy </a:t>
            </a:r>
            <a:r>
              <a:rPr lang="cs-CZ" b="1"/>
              <a:t>specifikují zakázku</a:t>
            </a:r>
            <a:r>
              <a:rPr lang="cs-CZ"/>
              <a:t>, určují cíle programu z jejich perspektivy</a:t>
            </a:r>
          </a:p>
          <a:p>
            <a:pPr lvl="0"/>
            <a:r>
              <a:rPr lang="cs-CZ" b="1"/>
              <a:t>Rodiče žáků </a:t>
            </a:r>
            <a:r>
              <a:rPr lang="cs-CZ"/>
              <a:t>jsou </a:t>
            </a:r>
            <a:r>
              <a:rPr lang="cs-CZ" b="1"/>
              <a:t>informováni</a:t>
            </a:r>
            <a:r>
              <a:rPr lang="cs-CZ"/>
              <a:t> o průběhu programu, dávají s účastí jejich dítěte na programu písemný souhlas</a:t>
            </a:r>
          </a:p>
          <a:p>
            <a:pPr lvl="0"/>
            <a:r>
              <a:rPr lang="cs-CZ"/>
              <a:t>Proškolení </a:t>
            </a:r>
            <a:r>
              <a:rPr lang="cs-CZ" b="1"/>
              <a:t>lektoři</a:t>
            </a:r>
            <a:r>
              <a:rPr lang="cs-CZ"/>
              <a:t> následně </a:t>
            </a:r>
            <a:r>
              <a:rPr lang="cs-CZ" b="1"/>
              <a:t>připravují a realizují program </a:t>
            </a:r>
            <a:r>
              <a:rPr lang="cs-CZ"/>
              <a:t>na míru třídě</a:t>
            </a:r>
          </a:p>
          <a:p>
            <a:pPr lvl="1"/>
            <a:r>
              <a:rPr lang="cs-CZ"/>
              <a:t>3 – 5 setkání po 3 vyučovacích hodinách</a:t>
            </a:r>
          </a:p>
          <a:p>
            <a:pPr lvl="1"/>
            <a:r>
              <a:rPr lang="cs-CZ"/>
              <a:t>Žáci si stanovují svoje cíle, lektoři hledají a hlídají styčné plochy s cíli TU, ŠMP a vedení školy</a:t>
            </a:r>
          </a:p>
          <a:p>
            <a:pPr lvl="0"/>
            <a:r>
              <a:rPr lang="cs-CZ"/>
              <a:t>V průběhu programu dojde na </a:t>
            </a:r>
            <a:r>
              <a:rPr lang="cs-CZ" b="1"/>
              <a:t>setkání pedagogů</a:t>
            </a:r>
            <a:r>
              <a:rPr lang="cs-CZ"/>
              <a:t>, působících v dané třídě</a:t>
            </a:r>
          </a:p>
          <a:p>
            <a:pPr lvl="0"/>
            <a:r>
              <a:rPr lang="cs-CZ"/>
              <a:t>V průběhu či po skončení programu dojde k </a:t>
            </a:r>
            <a:r>
              <a:rPr lang="cs-CZ" b="1"/>
              <a:t>setkání s rodiči </a:t>
            </a:r>
            <a:r>
              <a:rPr lang="cs-CZ"/>
              <a:t>žáků dané třídy</a:t>
            </a:r>
          </a:p>
          <a:p>
            <a:pPr lvl="0"/>
            <a:r>
              <a:rPr lang="cs-CZ"/>
              <a:t>Lektoři následně zpracují </a:t>
            </a:r>
            <a:r>
              <a:rPr lang="cs-CZ" b="1"/>
              <a:t>závěrečnou zprávu </a:t>
            </a:r>
            <a:r>
              <a:rPr lang="cs-CZ"/>
              <a:t>jako oficiální dokument, shrnující průběh a výstupy programu (doporučení k další práci se třídou)</a:t>
            </a:r>
          </a:p>
          <a:p>
            <a:pPr lvl="1"/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ECF104-0D56-B45D-495C-D45800ED09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4714" y="642594"/>
            <a:ext cx="10380479" cy="1371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cs-CZ"/>
              <a:t>Model průběhu programu SPP ve třídě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B07A67-3F30-4F67-F8D2-7E3F59BE0C7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/>
              <a:t>Úvodní setkání </a:t>
            </a:r>
            <a:r>
              <a:rPr lang="cs-CZ"/>
              <a:t>– seznámení lektorů s žáky, prostor pro specifikaci cílů programu třídou, základní nastolení „problematických momentů“ ve fungování třídy, prostor pro uvědomění, že současný stav žákům nevyhovuje</a:t>
            </a:r>
          </a:p>
          <a:p>
            <a:pPr lvl="0"/>
            <a:r>
              <a:rPr lang="cs-CZ" b="1"/>
              <a:t>2. setkání </a:t>
            </a:r>
            <a:r>
              <a:rPr lang="cs-CZ"/>
              <a:t>– hlubší rozebrání současné situace, rozkrývání jejího vzniku a postupného vývoje</a:t>
            </a:r>
          </a:p>
          <a:p>
            <a:pPr lvl="0"/>
            <a:r>
              <a:rPr lang="cs-CZ" b="1"/>
              <a:t>3. setkání </a:t>
            </a:r>
            <a:r>
              <a:rPr lang="cs-CZ"/>
              <a:t>– hledání alternativních scénářů – místa, kde se dalo něco udělat jinak, aby situace nedošla do současného stavu, který nevyhovuje žádné zúčastněné straně</a:t>
            </a:r>
          </a:p>
          <a:p>
            <a:pPr lvl="0"/>
            <a:r>
              <a:rPr lang="cs-CZ" b="1"/>
              <a:t>4. setkání </a:t>
            </a:r>
            <a:r>
              <a:rPr lang="cs-CZ"/>
              <a:t>– nácvik řešení podobných situací do budoucna, pomyslné přebírání zodpovědnosti za péči o atmosféru ve třídě žáky</a:t>
            </a:r>
          </a:p>
          <a:p>
            <a:pPr lvl="0"/>
            <a:r>
              <a:rPr lang="cs-CZ" b="1"/>
              <a:t>5. setkání </a:t>
            </a:r>
            <a:r>
              <a:rPr lang="cs-CZ"/>
              <a:t>– kontrolní a uzavírající, po cca 30 dnech od předchozího setkání, trénink nabytých dovedností</a:t>
            </a:r>
          </a:p>
          <a:p>
            <a:pPr lvl="0"/>
            <a:r>
              <a:rPr lang="cs-CZ"/>
              <a:t>V celém průběhu jsou zařazovány techniky, zaměřené na rozvoj spolupráce žáků, trénink sociálních dovedností a podporu koheze třídního kolektivu</a:t>
            </a:r>
          </a:p>
          <a:p>
            <a:pPr lvl="0"/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391220-4AA5-D8FD-16B5-E7B782F95C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6803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cs-CZ"/>
              <a:t>Principy našeho programu SPP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8FFD44-745B-B55E-F42D-BCC32B21DF9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Celá třída + třídní vyučující</a:t>
            </a:r>
          </a:p>
          <a:p>
            <a:pPr lvl="0"/>
            <a:r>
              <a:rPr lang="cs-CZ"/>
              <a:t>Komunitní kruh</a:t>
            </a:r>
          </a:p>
          <a:p>
            <a:pPr lvl="0"/>
            <a:r>
              <a:rPr lang="cs-CZ"/>
              <a:t>Pravidla</a:t>
            </a:r>
          </a:p>
          <a:p>
            <a:pPr lvl="1"/>
            <a:r>
              <a:rPr lang="cs-CZ"/>
              <a:t>Mluví jenom jeden</a:t>
            </a:r>
          </a:p>
          <a:p>
            <a:pPr lvl="1"/>
            <a:r>
              <a:rPr lang="cs-CZ"/>
              <a:t>Všichni jsme si rovni</a:t>
            </a:r>
          </a:p>
          <a:p>
            <a:pPr lvl="1"/>
            <a:r>
              <a:rPr lang="cs-CZ"/>
              <a:t>Důvěřujeme si (výjimka §)</a:t>
            </a:r>
          </a:p>
          <a:p>
            <a:pPr lvl="1"/>
            <a:r>
              <a:rPr lang="cs-CZ"/>
              <a:t>STOP</a:t>
            </a:r>
          </a:p>
          <a:p>
            <a:pPr lvl="0"/>
            <a:r>
              <a:rPr lang="cs-CZ"/>
              <a:t>Nehodnotíme</a:t>
            </a:r>
          </a:p>
          <a:p>
            <a:pPr lvl="0"/>
            <a:r>
              <a:rPr lang="cs-CZ"/>
              <a:t>Model KAB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0FC1A9AA-A0C8-7D8E-A887-42933C77C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325" y="1968081"/>
            <a:ext cx="5602665" cy="420199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4A027E2-F348-D36A-D3F0-8AEA9499E59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-CZ"/>
          </a:p>
          <a:p>
            <a:pPr lvl="0"/>
            <a:endParaRPr lang="cs-CZ"/>
          </a:p>
          <a:p>
            <a:pPr lvl="0"/>
            <a:r>
              <a:rPr lang="cs-CZ" sz="2400"/>
              <a:t> ve školním roce 2021 – 2022 proběhlo 14 selektivních prevencí </a:t>
            </a:r>
          </a:p>
          <a:p>
            <a:pPr lvl="0"/>
            <a:r>
              <a:rPr lang="cs-CZ" sz="2400"/>
              <a:t>ve školním roce 2022- 2023 probíhá 12 selektivních prevencí</a:t>
            </a:r>
          </a:p>
          <a:p>
            <a:pPr lvl="0"/>
            <a:endParaRPr lang="cs-CZ"/>
          </a:p>
          <a:p>
            <a:pPr marL="0" lvl="0" indent="0">
              <a:buNone/>
            </a:pPr>
            <a:endParaRPr lang="cs-CZ"/>
          </a:p>
          <a:p>
            <a:pPr lvl="0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9DC5432-4A55-8C5D-2FCC-A680BBE178EE}"/>
              </a:ext>
            </a:extLst>
          </p:cNvPr>
          <p:cNvSpPr/>
          <p:nvPr/>
        </p:nvSpPr>
        <p:spPr>
          <a:xfrm>
            <a:off x="1066803" y="616451"/>
            <a:ext cx="9967645" cy="935998"/>
          </a:xfrm>
          <a:prstGeom prst="rect">
            <a:avLst/>
          </a:prstGeom>
          <a:solidFill>
            <a:srgbClr val="FBE5D6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400" b="0" i="0" u="none" strike="noStrike" kern="1200" cap="none" spc="0" baseline="0">
                <a:solidFill>
                  <a:srgbClr val="0000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Calibri"/>
              </a:rPr>
              <a:t>Selektivní prevence v Magdaléně o.p.s</a:t>
            </a:r>
            <a:r>
              <a:rPr lang="cs-CZ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2">
            <a:extLst>
              <a:ext uri="{FF2B5EF4-FFF2-40B4-BE49-F238E27FC236}">
                <a16:creationId xmlns:a16="http://schemas.microsoft.com/office/drawing/2014/main" id="{C5C338FE-B28C-49C4-4E84-7F2C8B4A1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0001"/>
            <a:ext cx="12191996" cy="81280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7142CE07-258D-AC4E-606C-5782264FA4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126" y="5706669"/>
            <a:ext cx="12013752" cy="11513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 algn="ctr"/>
            <a:r>
              <a:rPr lang="cs-CZ" sz="4000">
                <a:solidFill>
                  <a:srgbClr val="E3DED1"/>
                </a:solidFill>
              </a:rPr>
              <a:t>Děkujeme za Váš zájem o Vaše děti 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B511BC-782B-0A82-46BF-9EDF6A4720F0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cs-CZ"/>
              <a:t>Magdaléna o.p.S.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B38C98-32E4-19E0-7CDB-26A41AC879D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cs-CZ"/>
              <a:t>Mgr. Aneta Zápotocká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F9D1C2D-CE6C-C32E-478F-722A1E9E8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167" y="202868"/>
            <a:ext cx="1427671" cy="157444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3172E5-6E6A-D485-FA4A-1DA04A7681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6803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cs-CZ"/>
              <a:t>Cíle programu v 5. třídě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B8B2FB-D348-C34A-DBF1-7B3369192BE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žáci jsou schopni a mohou se ozvat ve chvíli, kdy je jim něco nepříjemné</a:t>
            </a:r>
          </a:p>
          <a:p>
            <a:pPr lvl="0"/>
            <a:r>
              <a:rPr lang="cs-CZ"/>
              <a:t>žáci umí zastavit vznikající konflikt včas</a:t>
            </a:r>
          </a:p>
          <a:p>
            <a:pPr lvl="0"/>
            <a:r>
              <a:rPr lang="cs-CZ"/>
              <a:t>žáci jsou schopni pracovat v náhodně určených dvojicích či skupinách</a:t>
            </a:r>
          </a:p>
          <a:p>
            <a:pPr lvl="0"/>
            <a:r>
              <a:rPr lang="cs-CZ"/>
              <a:t>žáci jsou schopni a ochotni respektovat jeden druhého, upřednostnit ve vhodnou chvíli zájem skupiny nad svůj vlastní</a:t>
            </a:r>
          </a:p>
          <a:p>
            <a:pPr lvl="1"/>
            <a:r>
              <a:rPr lang="cs-CZ"/>
              <a:t>Posílit také respekt k autoritám (žáci sami zmiňují)</a:t>
            </a:r>
          </a:p>
          <a:p>
            <a:pPr lvl="0"/>
            <a:r>
              <a:rPr lang="cs-CZ"/>
              <a:t>Žáci zažívají, jak významné je fungování každého článku „stroje třídy“</a:t>
            </a:r>
          </a:p>
          <a:p>
            <a:pPr marL="0" lvl="0" indent="0">
              <a:buNone/>
            </a:pPr>
            <a:endParaRPr lang="cs-CZ"/>
          </a:p>
          <a:p>
            <a:pPr marL="0" lvl="0" indent="0">
              <a:buNone/>
            </a:pPr>
            <a:endParaRPr lang="cs-CZ"/>
          </a:p>
          <a:p>
            <a:pPr lvl="0"/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v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TM03457510%5b%5bfn=Savon%5d%5d</Template>
  <TotalTime>255</TotalTime>
  <Words>890</Words>
  <Application>Microsoft Macintosh PowerPoint</Application>
  <PresentationFormat>Širokoúhlá obrazovka</PresentationFormat>
  <Paragraphs>95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Garamond</vt:lpstr>
      <vt:lpstr>Savon</vt:lpstr>
      <vt:lpstr>LÉTA BROUŠENÝ DRAHOKAM, ANEB PROGRAM SELEKTIVNÍ PREVENCE </vt:lpstr>
      <vt:lpstr>Specifická prevence rizikového chování</vt:lpstr>
      <vt:lpstr>Model programu SPP v klasické třídě</vt:lpstr>
      <vt:lpstr>Model průběhu programu SPP ve třídě</vt:lpstr>
      <vt:lpstr>Principy našeho programu SPP</vt:lpstr>
      <vt:lpstr>Prezentace aplikace PowerPoint</vt:lpstr>
      <vt:lpstr>Děkujeme za Váš zájem o Vaše děti </vt:lpstr>
      <vt:lpstr>Magdaléna o.p.S.</vt:lpstr>
      <vt:lpstr>Cíle programu v 5. třídě</vt:lpstr>
      <vt:lpstr>Jak zažívaly 5. třídu lektorky</vt:lpstr>
      <vt:lpstr>V průběhu setkání jsme také zažili</vt:lpstr>
      <vt:lpstr>V budoucnu, nadále …</vt:lpstr>
      <vt:lpstr>Jak může rodič podporovat kohezi třídy?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Když všeobecka nestačí</dc:title>
  <dc:creator>Kristýna Baumová</dc:creator>
  <cp:lastModifiedBy>Lenka Beznoskova</cp:lastModifiedBy>
  <cp:revision>25</cp:revision>
  <dcterms:created xsi:type="dcterms:W3CDTF">2022-04-07T02:46:11Z</dcterms:created>
  <dcterms:modified xsi:type="dcterms:W3CDTF">2022-11-01T04:29:28Z</dcterms:modified>
</cp:coreProperties>
</file>