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5" r:id="rId2"/>
    <p:sldId id="1866" r:id="rId3"/>
    <p:sldId id="1883" r:id="rId4"/>
    <p:sldId id="1875" r:id="rId5"/>
    <p:sldId id="1876" r:id="rId6"/>
    <p:sldId id="1879" r:id="rId7"/>
    <p:sldId id="1878" r:id="rId8"/>
    <p:sldId id="1881" r:id="rId9"/>
    <p:sldId id="1877" r:id="rId10"/>
    <p:sldId id="1880" r:id="rId11"/>
    <p:sldId id="1882" r:id="rId12"/>
    <p:sldId id="37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A4B2E-3DFF-45A9-A4CF-334E9CD4F18F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F47C7-C065-4363-A10E-F9C8A4B3BC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4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al_abus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8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07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8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26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9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4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Negativní zážitky v dětství, v angličtině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je termín používaný k popisu všech typů zneužívání, zanedbávání a dalších potenciálně traumatických zkušeností, které se vyskytují u osob mladších 18 let. Tyto traumatické zkušenosti jsou spojovány se zdravotně rizikovým chováním, chronickými zdravotními stavy, nízkým životním potenciálem a předčasnou smrtí.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Původní CDC-Kaiser Permanente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Adverse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Childhood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Experiences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(ACE) Study proběhla v letech 1995-1997 jako společný výzkumný projekt Dr. Vincenta </a:t>
            </a:r>
            <a:r>
              <a:rPr lang="cs-CZ" sz="1200" dirty="0" err="1">
                <a:solidFill>
                  <a:srgbClr val="332B6F"/>
                </a:solidFill>
                <a:latin typeface="Calibri" panose="020F0502020204030204" pitchFamily="34" charset="0"/>
              </a:rPr>
              <a:t>Felitti</a:t>
            </a: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 v Kaiser Permanente v San Diegu (Americké integrované konsorcium řízené péče) a Dr. Roberta Andy z Centra pro kontrolu a prevenci nemocí.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 ACE: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Vystavení domácímu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Zneužívání návykových látek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 nemoc v domácnosti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Odloučení rodičů nebo rozvod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 domácnosti ve vězení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násilí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Sexuální zneužívání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týrání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 zanedbávání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průzkumu mělo 52 % dotázaných jednu a více ACE, 6,2 % čtyři a více.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studii ACE je měřeno 10 konkrétních typů dětského traumatu. Fyzické týrání, verbální zneužívání, sexuální zneužívání, fyzické zanedbávání a emocionální zanedbávání; rodič alkoholik, matka obětí domácího násilí, rodinný příslušník ve vězení, člen rodiny s diagnostikou duševního onemocnění a ztráta rodiče prostřednictvím rozvodu, smrti nebo opuštěním.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samozřejmě mnoho dalších typů dětského traumatu -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šikana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zneužívání sourozence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ztráta pečovatele (babička, matka, dědeček atd.),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bezdomovectví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přežití a zotavení se z těžké nehody,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svědectví týrání otce matkou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svědectví týrání otce babičkou,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 do systému pěstounské péče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angažování se v systému soudnictví pro mladistvé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Studie ACE zahrnovala pouze 10 dětských traumat, protože tyto skupiny byly zmiňovány jako nejběžnější členy programu Kaiser Permanente; tato traumata byla také dobře zmapována v odborné literatuře.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dirty="0">
              <a:solidFill>
                <a:srgbClr val="332B6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ACE se projevuje takzvaný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dose-response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neboli vztah mezi dávkou a odpovědí, což znamená, že se zvyšujícím se počtem ACE se zvyšuje riziko negativních zdravotních důsledků.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ACE studie našla přímou souvislost mezi dětským traumatem a rizikovým chováním, chronickými zdravotními stavy jako jsou cukrovka, onemocnění srdce a některé typy rakoviny, </a:t>
            </a:r>
            <a:r>
              <a:rPr lang="cs-CZ" sz="1200" dirty="0"/>
              <a:t>nízkým životním potenciálem a předčasnou smrtí. L</a:t>
            </a:r>
            <a:r>
              <a:rPr lang="cs-CZ" dirty="0"/>
              <a:t>idé s vyšším skóre ACE - tři nebo více typů dětského traumatu - měli výrazně vyšší riziko chronických onemocnění, sebevražd, užívání drog, užívání násilí i riziko stát se obětí násilí.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rId3" tooltip="Physical abus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332B6F"/>
                </a:solidFill>
                <a:latin typeface="Calibri" panose="020F0502020204030204" pitchFamily="34" charset="0"/>
              </a:rPr>
              <a:t>Pozitivní zkušenosti dětí nebo ochranné faktory mohou zabránit dětem v tom, aby zažily tyto negativní zkušenosti a mohou chránit před mnoha negativními zdravotními a životními následky i poté, co k těmto zkušenostem u dítěte již došlo. Je důležité zabývat se podmínkami, které ohrožují dítě a rodinu vznikem negativních zkušeností dítěte, abychom mohli předcházet ACE dříve, než k nim dojde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32B6F"/>
              </a:solidFill>
              <a:effectLst/>
              <a:latin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6E6C-F60F-4661-B180-F3B687D8BE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4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F12A6-0A26-4E73-8F72-7CD0A3DF3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7B2B04-DE98-4EEC-8F3F-51D1B037C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0ED4FB-2F59-4246-B969-9A361252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B1F260-CBE2-495C-A468-CEB5B2CB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0EC12-6A7B-4620-9F97-61A318EC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4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860C5-262C-4E75-B7E4-90350BE7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30776F-2330-4F69-B373-2AF77BE75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2AEB3-D9BA-4BB4-B007-989D346C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637985-A0C3-4A6A-9C55-CDAF9BD0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D6592F-78DC-4B32-869F-07A388D1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1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5C78AF-EC6C-48DE-B6A1-79A37616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A1E34A-AAF0-47C7-9AD7-711E77D9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20AB55-F56B-4B73-92CE-8E39F8A8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76419B-E0B0-4F48-9499-77E59F0A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59B4D9-4E96-41D6-81C7-C54E65DF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95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68A2E-4EDC-428E-BE6C-54FFB1C2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C4734-6CDE-4774-B736-8114F7FC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DF5F8D-1A21-4888-8453-9A09E197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D4F68-F310-4E7B-A628-0465201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AAD2F1-2172-4667-84EC-9642FFCD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87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D4FFB-F4FD-46AD-A027-B8A1264F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5F0950-A7E6-46DB-BD75-91ADAF76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0E9492-CE3F-4808-98CE-E908D9D5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BECD93-DFC7-4FB4-998B-60E251F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B172B-9C47-4F59-92DA-59475146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4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29CE9-1ED1-4276-A4BF-11A04B83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01A0E-21AC-4688-A1B7-C6D24D1B6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EADBD1-9541-4D70-82F5-8E785267F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6815AF-72D7-4F28-83EC-309D3B3C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E2E7D0-D75E-45DF-8710-5EA1B662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0D3A74-ABB2-42AD-B6D6-EDD73766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27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79B60-5D4D-49BA-8CE3-FCB156DB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A5BEF5-0DB1-46F0-AE7F-EBE47D602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DD0AE0-E77B-4A4D-A4BC-8EFC8F1F3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B2ECBD-5EF3-4CAF-85E7-56AD84C6D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8535DF-7418-4E35-82EE-2E2AB4C15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DFABF1-A431-47E1-8D10-98A4E154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BAA7DC-1247-40F2-A0DA-321CAF2B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CE6755-54AE-4D20-B3B0-68C4E5C7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9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A71B4-C1D4-47B0-8A50-230CB9B4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105614-113E-4EC7-A0EC-6DFFBF96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AA32F2-6B48-4377-8D32-CCC0129D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044A59-3B11-4F01-885C-F4D62565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2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EC46DD-BA0A-4E46-B097-952F0155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941220-A28C-468A-9D01-C86CFA18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D7D35A-2C89-421A-999F-C3F7CB9F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2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4E7B8-334E-4282-9EC6-266CCAE7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9D609-48A0-46F1-AEF0-EEC8030F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FAFFB6-D8D1-4758-897B-564AD1DB5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8D280A-B1C5-46FC-AC9D-040005D2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4BF475-3753-4BF4-B07A-FE027885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A8141C-5CC5-47D8-AA72-B8F8EA8C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50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31CD3-66E2-4E74-8DC1-C5BED72E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B9651A-7E93-45F2-9F7A-9367338A4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B00D91-1AA2-426B-99A8-106F6F07E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7A9F33-C0A6-4EB3-82D9-014DB6D8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AA3D72-3CB1-422C-8A5D-2CF45DC3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C2151C-6E5C-4628-A3E2-463BF4BB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20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DA4A6F-43B4-4432-A6FE-223C5AAA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C420CC-4C8D-4CE3-8A83-B166176D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757ED0-974B-43D3-ADDD-88CB14327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E3A5-0233-4C7C-B2C0-6BC4DAC42B24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D224-42D6-430C-BA0B-BBC1E7117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7F2BA-BAE6-40AF-AA69-EDD357899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74EF-BF53-4FD8-ABF4-DA0EF74D3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osiv.cz/cs/2022/09/25/zahajeni-pilotaze-metodik-rrr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hodiny&#10;&#10;Popis byl vytvořen automaticky">
            <a:extLst>
              <a:ext uri="{FF2B5EF4-FFF2-40B4-BE49-F238E27FC236}">
                <a16:creationId xmlns:a16="http://schemas.microsoft.com/office/drawing/2014/main" id="{9B358194-42B8-1245-B347-E701F9769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8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D2644B-89DF-464E-B1C2-2D319888B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9850"/>
            <a:ext cx="12092473" cy="136982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922F"/>
                </a:solidFill>
                <a:latin typeface="Montserrat" pitchFamily="2" charset="0"/>
              </a:rPr>
              <a:t>PODPORA SOCIO-EMOČNÍHO UČENÍ V ZŠ</a:t>
            </a:r>
            <a:endParaRPr lang="cs-CZ" sz="16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2F8EE58A-1FF7-481D-A4E0-06988BCB64B6}"/>
              </a:ext>
            </a:extLst>
          </p:cNvPr>
          <p:cNvSpPr txBox="1">
            <a:spLocks/>
          </p:cNvSpPr>
          <p:nvPr/>
        </p:nvSpPr>
        <p:spPr>
          <a:xfrm>
            <a:off x="349411" y="4404947"/>
            <a:ext cx="11551445" cy="940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Montserrat" pitchFamily="2" charset="0"/>
              </a:rPr>
              <a:t>PhDr. Lenka Felcmanová, Ph.D.</a:t>
            </a:r>
          </a:p>
          <a:p>
            <a:r>
              <a:rPr lang="cs-CZ" sz="1800" b="1" dirty="0">
                <a:solidFill>
                  <a:schemeClr val="bg1"/>
                </a:solidFill>
                <a:latin typeface="Montserrat" pitchFamily="2" charset="0"/>
              </a:rPr>
              <a:t>PhDr. Lenka Felcmanová, Ph.D.</a:t>
            </a:r>
            <a:endParaRPr lang="cs-CZ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12B6437-2AB0-4CE4-AFEF-31DA897F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8800" y="5600700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C60D46F-5A44-44E4-9563-2034C5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513184"/>
            <a:ext cx="11116453" cy="9331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Pilotáž metodik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78476-870C-4EB2-974B-1B75C1A9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754155"/>
            <a:ext cx="11424958" cy="495310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Montserrat" panose="00000500000000000000" pitchFamily="2" charset="-18"/>
              </a:rPr>
              <a:t>Pilotáž probíhá ve školním roce 2022/23 na ZŠ a SŠ v Praze a Mostě</a:t>
            </a:r>
          </a:p>
          <a:p>
            <a:pPr marL="0" indent="0">
              <a:buNone/>
            </a:pPr>
            <a:r>
              <a:rPr lang="cs-CZ" sz="2400" dirty="0">
                <a:latin typeface="Montserrat" panose="00000500000000000000" pitchFamily="2" charset="-18"/>
              </a:rPr>
              <a:t>Po jejím ukončení budou zapracovány podněty od učitelů a žáků</a:t>
            </a:r>
          </a:p>
          <a:p>
            <a:pPr marL="0" indent="0">
              <a:buNone/>
            </a:pPr>
            <a:r>
              <a:rPr lang="cs-CZ" sz="2400" dirty="0">
                <a:latin typeface="Montserrat" panose="00000500000000000000" pitchFamily="2" charset="-18"/>
              </a:rPr>
              <a:t>Finální verze metodik budou k dispozici ve školním roce 2023/24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8" name="Picture 2" descr="Protecting children in times of crisis | ESN">
            <a:extLst>
              <a:ext uri="{FF2B5EF4-FFF2-40B4-BE49-F238E27FC236}">
                <a16:creationId xmlns:a16="http://schemas.microsoft.com/office/drawing/2014/main" id="{0776AAF1-CB28-48BA-8FF5-7369C9FB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95" y="8136294"/>
            <a:ext cx="2713629" cy="13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4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ADC01-42E9-4AEE-A055-84374DCC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Další metodické zdroje ke stažení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F2115-E07F-4933-88B9-A2902292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Montserrat" panose="00000500000000000000" pitchFamily="2" charset="-18"/>
              </a:rPr>
              <a:t>https://www.podporainkluze.cz/tag/socialne-emocni-uceni/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4E9345-B8FC-4F4A-A3C9-086397552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7" t="16931" r="42593" b="5467"/>
          <a:stretch/>
        </p:blipFill>
        <p:spPr bwMode="auto">
          <a:xfrm>
            <a:off x="93345" y="2571749"/>
            <a:ext cx="2702421" cy="382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CE538F-376F-4420-927E-49001CBFE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6" t="21164" r="30158" b="10171"/>
          <a:stretch/>
        </p:blipFill>
        <p:spPr bwMode="auto">
          <a:xfrm>
            <a:off x="2965720" y="2951002"/>
            <a:ext cx="4414250" cy="306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B6E7CA-91B9-49CB-8EAB-C32F99A69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69" t="17166" r="27248" b="5938"/>
          <a:stretch/>
        </p:blipFill>
        <p:spPr bwMode="auto">
          <a:xfrm>
            <a:off x="7549924" y="2736071"/>
            <a:ext cx="4548731" cy="324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41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17D0B-735D-4DC2-86E7-18DD028A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41F5-1DC9-4C38-8C02-4C86F6F49DE9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5EEC3C-40F9-424C-B5DE-AA159553F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89" y="2972230"/>
            <a:ext cx="9391022" cy="913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019490"/>
                </a:solidFill>
              </a:rPr>
              <a:t>DĚKUJI VÁM ZA </a:t>
            </a:r>
            <a:r>
              <a:rPr lang="cs-CZ" sz="4800" b="1" dirty="0">
                <a:solidFill>
                  <a:srgbClr val="F28B2C"/>
                </a:solidFill>
              </a:rPr>
              <a:t>POZORNOST</a:t>
            </a:r>
          </a:p>
        </p:txBody>
      </p:sp>
      <p:pic>
        <p:nvPicPr>
          <p:cNvPr id="5" name="Obrázek 4" descr="Obsah obrázku hodiny&#10;&#10;Popis byl vytvořen automaticky">
            <a:extLst>
              <a:ext uri="{FF2B5EF4-FFF2-40B4-BE49-F238E27FC236}">
                <a16:creationId xmlns:a16="http://schemas.microsoft.com/office/drawing/2014/main" id="{0BA79D38-68D6-4E6D-B310-E96FB930D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813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303485E4-EA79-4C1D-AD23-6DF26238F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8800" y="5281612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ED62B-3145-4BD1-9029-F5F237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48" y="107950"/>
            <a:ext cx="9132502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Socio-emoční učení</a:t>
            </a:r>
            <a:endParaRPr lang="cs-CZ" sz="3600" b="1" dirty="0">
              <a:solidFill>
                <a:srgbClr val="009490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F983F-3B9E-44AD-838B-D870D79A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513"/>
            <a:ext cx="7884459" cy="460813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9000"/>
              </a:lnSpc>
              <a:buNone/>
            </a:pPr>
            <a:r>
              <a:rPr lang="cs-CZ" dirty="0"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roces, jehož prostřednictvím si děti a žáci vytvářejí a učí se uplatňovat znalosti, dovednosti a postoje potřebné k tomu, aby dokázali: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25"/>
              </a:lnSpc>
              <a:buNone/>
            </a:pP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porozumět emocím a zvládat je,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stanovit si pozitivní cíle a dosáhnout jich,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cítit a vyjadřovat empatii,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navazovat a udržet pozitivní vztahy,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přijímat zodpovědná rozhodnutí,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rozvíjet odolnost a schopnost zvládat změny,</a:t>
            </a:r>
            <a:r>
              <a:rPr lang="cs-CZ" b="1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vytvářet pozitivní genderové normy,</a:t>
            </a:r>
            <a:r>
              <a:rPr lang="cs-CZ" b="1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přispívat k sociální soudržnosti.</a:t>
            </a:r>
            <a:endParaRPr lang="cs-CZ" baseline="30000" dirty="0">
              <a:latin typeface="Montserrat" panose="00000500000000000000" pitchFamily="2" charset="-18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139700" algn="l"/>
              </a:tabLst>
            </a:pPr>
            <a:endParaRPr lang="cs-CZ" baseline="30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139700" algn="l"/>
              </a:tabLst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</a:rPr>
              <a:t>Pomáhá rozvíjet odolnost a schopnost zvládat změny, výzvy a nepředvídatelné události.</a:t>
            </a:r>
            <a:endParaRPr lang="cs-CZ" dirty="0">
              <a:latin typeface="Montserrat" panose="00000500000000000000" pitchFamily="2" charset="-18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5CEB425-38C0-4C50-9294-56B8ABD8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6" name="Obrázek 5" descr="Obsah obrázku osoba, dítě, skupina, dívka&#10;&#10;Popis byl vytvořen automaticky">
            <a:extLst>
              <a:ext uri="{FF2B5EF4-FFF2-40B4-BE49-F238E27FC236}">
                <a16:creationId xmlns:a16="http://schemas.microsoft.com/office/drawing/2014/main" id="{F124E254-0493-4C3C-B7E7-3CD8E843D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83" y="1125350"/>
            <a:ext cx="3071533" cy="46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ED62B-3145-4BD1-9029-F5F237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23" y="107950"/>
            <a:ext cx="9132502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Celoškolní přístup</a:t>
            </a:r>
            <a:endParaRPr lang="cs-CZ" sz="3600" b="1" dirty="0">
              <a:solidFill>
                <a:srgbClr val="009490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F983F-3B9E-44AD-838B-D870D79A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433514"/>
            <a:ext cx="8364071" cy="4483192"/>
          </a:xfrm>
        </p:spPr>
        <p:txBody>
          <a:bodyPr>
            <a:normAutofit fontScale="77500" lnSpcReduction="20000"/>
          </a:bodyPr>
          <a:lstStyle/>
          <a:p>
            <a:r>
              <a:rPr lang="cs-CZ" sz="2500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Do podpory rozvoje sociálních a emočních dovedností a budování odolnosti žáků je vhodné zapojit celou  školu.</a:t>
            </a:r>
            <a:endParaRPr lang="cs-CZ" sz="2500" b="1" dirty="0">
              <a:effectLst/>
              <a:latin typeface="Montserrat" panose="00000500000000000000" pitchFamily="2" charset="-18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500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Pozitivní vztahy mají významný dopad na pocit sounáležitosti žáků se školou, jejich aktivní zapojení ve výuce a chování ve škole.</a:t>
            </a:r>
          </a:p>
          <a:p>
            <a:pPr marL="0" indent="0">
              <a:buNone/>
            </a:pPr>
            <a:endParaRPr lang="cs-CZ" sz="25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39700">
              <a:lnSpc>
                <a:spcPct val="101000"/>
              </a:lnSpc>
            </a:pPr>
            <a:r>
              <a:rPr lang="cs-CZ" sz="2500" b="1" dirty="0"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500" b="1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áci, kteří ve škole pociťují péči a cítí se být součástí vzdělávacího procesu:</a:t>
            </a: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jsou více motivovaní k učení</a:t>
            </a: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mají lepší vzdělávací výsledky</a:t>
            </a: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mají vyšší pocit osobní účinnosti (</a:t>
            </a:r>
            <a:r>
              <a:rPr lang="cs-CZ" dirty="0" err="1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self-efficacy</a:t>
            </a: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mají méně často obtíže v duševním zdraví</a:t>
            </a:r>
            <a:r>
              <a:rPr lang="cs-CZ" baseline="30000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méně často zneužívají návykové látky</a:t>
            </a:r>
            <a:endParaRPr lang="cs-CZ" dirty="0">
              <a:latin typeface="Montserrat" panose="00000500000000000000" pitchFamily="2" charset="-18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se s menší pravděpodobností dopustí násilí</a:t>
            </a:r>
            <a:endParaRPr lang="cs-CZ" dirty="0">
              <a:latin typeface="Montserrat" panose="00000500000000000000" pitchFamily="2" charset="-18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39700" lvl="1">
              <a:lnSpc>
                <a:spcPct val="101000"/>
              </a:lnSpc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Montserrat" panose="00000500000000000000" pitchFamily="2" charset="-18"/>
                <a:ea typeface="Arial" panose="020B0604020202020204" pitchFamily="34" charset="0"/>
                <a:cs typeface="Arial" panose="020B0604020202020204" pitchFamily="34" charset="0"/>
              </a:rPr>
              <a:t>se méně často setkávají s šikanou </a:t>
            </a:r>
            <a:endParaRPr lang="cs-CZ" baseline="30000" dirty="0">
              <a:latin typeface="Montserrat" panose="00000500000000000000" pitchFamily="2" charset="-18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5CEB425-38C0-4C50-9294-56B8ABD8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0828D92-2A50-4164-A0B3-709BB811F1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33" r="26733"/>
          <a:stretch>
            <a:fillRect/>
          </a:stretch>
        </p:blipFill>
        <p:spPr>
          <a:xfrm>
            <a:off x="8722659" y="1288408"/>
            <a:ext cx="3256240" cy="46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C60D46F-5A44-44E4-9563-2034C5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rgbClr val="0A9591"/>
                </a:solidFill>
                <a:latin typeface="Montserrat" panose="00000500000000000000" pitchFamily="2" charset="-18"/>
              </a:rPr>
              <a:t>Metodický soubor RRRR</a:t>
            </a:r>
            <a:br>
              <a:rPr lang="cs-CZ" sz="4000" b="1" dirty="0">
                <a:solidFill>
                  <a:srgbClr val="0A9591"/>
                </a:solidFill>
                <a:latin typeface="Montserrat" panose="00000500000000000000" pitchFamily="2" charset="-18"/>
              </a:rPr>
            </a:br>
            <a:r>
              <a:rPr lang="cs-CZ" sz="4000" b="1" dirty="0">
                <a:solidFill>
                  <a:srgbClr val="0A9591"/>
                </a:solidFill>
                <a:latin typeface="Montserrat" panose="00000500000000000000" pitchFamily="2" charset="-18"/>
              </a:rPr>
              <a:t>Respekt, Rozmanitost, Rovnost a </a:t>
            </a:r>
            <a:r>
              <a:rPr lang="cs-CZ" sz="4000" b="1" dirty="0" err="1">
                <a:solidFill>
                  <a:srgbClr val="0A9591"/>
                </a:solidFill>
                <a:latin typeface="Montserrat" panose="00000500000000000000" pitchFamily="2" charset="-18"/>
              </a:rPr>
              <a:t>Resilience</a:t>
            </a:r>
            <a:endParaRPr lang="cs-CZ" sz="4000" b="1" dirty="0">
              <a:solidFill>
                <a:srgbClr val="009490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78476-870C-4EB2-974B-1B75C1A9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3382"/>
            <a:ext cx="5181600" cy="4351338"/>
          </a:xfrm>
        </p:spPr>
        <p:txBody>
          <a:bodyPr anchor="t">
            <a:noAutofit/>
          </a:bodyPr>
          <a:lstStyle/>
          <a:p>
            <a:r>
              <a:rPr lang="cs-CZ" sz="2000" dirty="0">
                <a:latin typeface="Montserrat" panose="00000500000000000000" pitchFamily="2" charset="-18"/>
              </a:rPr>
              <a:t>Ucelený soubor metodických materiálů pro ZŠ a SŠ</a:t>
            </a:r>
          </a:p>
          <a:p>
            <a:r>
              <a:rPr lang="cs-CZ" sz="2000" dirty="0">
                <a:latin typeface="Montserrat" panose="00000500000000000000" pitchFamily="2" charset="-18"/>
              </a:rPr>
              <a:t>Vznikl v Austrálii (stát Victoria) jako oficiální zdroj pro naplňování cílů kurikula v oblasti SEL</a:t>
            </a:r>
          </a:p>
          <a:p>
            <a:r>
              <a:rPr lang="cs-CZ" sz="2000" dirty="0">
                <a:latin typeface="Montserrat" panose="00000500000000000000" pitchFamily="2" charset="-18"/>
              </a:rPr>
              <a:t>Vychází z výzkumně ověřených zdrojů</a:t>
            </a:r>
          </a:p>
          <a:p>
            <a:r>
              <a:rPr lang="cs-CZ" sz="2000" dirty="0">
                <a:latin typeface="Montserrat" panose="00000500000000000000" pitchFamily="2" charset="-18"/>
              </a:rPr>
              <a:t>Pilotáž v ČR ve školním roce 2022/2023</a:t>
            </a:r>
          </a:p>
          <a:p>
            <a:r>
              <a:rPr lang="cs-CZ" sz="2000" dirty="0">
                <a:latin typeface="Montserrat" panose="00000500000000000000" pitchFamily="2" charset="-18"/>
              </a:rPr>
              <a:t>Navázání na očekávané výstupy rámcových vzdělávacích programů pro ZV a SV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12" name="Zástupný obsah 11" descr="Obsah obrázku text, budova, kupole&#10;&#10;Popis byl vytvořen automaticky">
            <a:extLst>
              <a:ext uri="{FF2B5EF4-FFF2-40B4-BE49-F238E27FC236}">
                <a16:creationId xmlns:a16="http://schemas.microsoft.com/office/drawing/2014/main" id="{08CC579A-18E4-4082-83B3-2694F2A9B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77000" y="2052456"/>
            <a:ext cx="5181600" cy="27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C60D46F-5A44-44E4-9563-2034C5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63" y="479729"/>
            <a:ext cx="9471970" cy="93318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Metodiky jsou rozděleny do 8 oblastí:</a:t>
            </a:r>
            <a:b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</a:br>
            <a:endParaRPr lang="cs-CZ" sz="3600" b="1" dirty="0">
              <a:solidFill>
                <a:srgbClr val="0A959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78476-870C-4EB2-974B-1B75C1A9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658905"/>
            <a:ext cx="9834282" cy="4953104"/>
          </a:xfrm>
        </p:spPr>
        <p:txBody>
          <a:bodyPr anchor="t">
            <a:noAutofit/>
          </a:bodyPr>
          <a:lstStyle/>
          <a:p>
            <a:r>
              <a:rPr lang="cs-CZ" sz="2400" dirty="0">
                <a:latin typeface="Montserrat" panose="00000500000000000000" pitchFamily="2" charset="-18"/>
              </a:rPr>
              <a:t>Emoční gramotnost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Silné stránky osobnosti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Zvládání náročných situací 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Řešení problémů 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Zvládání stresu 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Vyhledání pomoci 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Gender a identita 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Pozitivní vztahy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8" name="Picture 2" descr="Protecting children in times of crisis | ESN">
            <a:extLst>
              <a:ext uri="{FF2B5EF4-FFF2-40B4-BE49-F238E27FC236}">
                <a16:creationId xmlns:a16="http://schemas.microsoft.com/office/drawing/2014/main" id="{0776AAF1-CB28-48BA-8FF5-7369C9FB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95" y="8136294"/>
            <a:ext cx="2713629" cy="13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85EA79-FB90-42B1-9D96-779B39CC3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947768" y="1412914"/>
            <a:ext cx="4320306" cy="45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C60D46F-5A44-44E4-9563-2034C5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63" y="479729"/>
            <a:ext cx="9471970" cy="93318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Struktura tematických oblastí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78476-870C-4EB2-974B-1B75C1A9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658905"/>
            <a:ext cx="9834282" cy="4953104"/>
          </a:xfrm>
        </p:spPr>
        <p:txBody>
          <a:bodyPr anchor="t">
            <a:noAutofit/>
          </a:bodyPr>
          <a:lstStyle/>
          <a:p>
            <a:r>
              <a:rPr lang="cs-CZ" sz="2400" dirty="0">
                <a:latin typeface="Montserrat" panose="00000500000000000000" pitchFamily="2" charset="-18"/>
              </a:rPr>
              <a:t>Vzdělávací záměr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Teoretická východiska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Očekávané výstupy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Typy pro učitele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Aktivity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Reflexe pro učitele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Rozšiřující aktivity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Přesah mimo školu</a:t>
            </a:r>
          </a:p>
          <a:p>
            <a:endParaRPr lang="cs-CZ" sz="240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8" name="Picture 2" descr="Protecting children in times of crisis | ESN">
            <a:extLst>
              <a:ext uri="{FF2B5EF4-FFF2-40B4-BE49-F238E27FC236}">
                <a16:creationId xmlns:a16="http://schemas.microsoft.com/office/drawing/2014/main" id="{0776AAF1-CB28-48BA-8FF5-7369C9FB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95" y="8136294"/>
            <a:ext cx="2713629" cy="13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8" name="Picture 2" descr="Protecting children in times of crisis | ESN">
            <a:extLst>
              <a:ext uri="{FF2B5EF4-FFF2-40B4-BE49-F238E27FC236}">
                <a16:creationId xmlns:a16="http://schemas.microsoft.com/office/drawing/2014/main" id="{0776AAF1-CB28-48BA-8FF5-7369C9FB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95" y="8136294"/>
            <a:ext cx="2713629" cy="13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obsah 7">
            <a:extLst>
              <a:ext uri="{FF2B5EF4-FFF2-40B4-BE49-F238E27FC236}">
                <a16:creationId xmlns:a16="http://schemas.microsoft.com/office/drawing/2014/main" id="{C6B1A0AE-A37C-450E-A2BC-84B6757EE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81418"/>
            <a:ext cx="5359945" cy="6695164"/>
          </a:xfrm>
        </p:spPr>
      </p:pic>
      <p:pic>
        <p:nvPicPr>
          <p:cNvPr id="10" name="Zástupný obsah 5">
            <a:extLst>
              <a:ext uri="{FF2B5EF4-FFF2-40B4-BE49-F238E27FC236}">
                <a16:creationId xmlns:a16="http://schemas.microsoft.com/office/drawing/2014/main" id="{497B1F5F-DEEE-4692-8AED-989E599CDD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992"/>
          <a:stretch/>
        </p:blipFill>
        <p:spPr>
          <a:xfrm>
            <a:off x="5747658" y="149653"/>
            <a:ext cx="5582041" cy="66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C60D46F-5A44-44E4-9563-2034C5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63" y="479729"/>
            <a:ext cx="9471970" cy="93318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Struktura aktivit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78476-870C-4EB2-974B-1B75C1A9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658905"/>
            <a:ext cx="9834282" cy="4953104"/>
          </a:xfrm>
        </p:spPr>
        <p:txBody>
          <a:bodyPr anchor="t">
            <a:noAutofit/>
          </a:bodyPr>
          <a:lstStyle/>
          <a:p>
            <a:r>
              <a:rPr lang="cs-CZ" sz="2400" dirty="0">
                <a:latin typeface="Montserrat" panose="00000500000000000000" pitchFamily="2" charset="-18"/>
              </a:rPr>
              <a:t>Délka realizace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Vzdělávací cíle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Co budeme potřebovat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Postup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Reflexe</a:t>
            </a:r>
          </a:p>
          <a:p>
            <a:endParaRPr lang="cs-CZ" sz="240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8" name="Picture 2" descr="Protecting children in times of crisis | ESN">
            <a:extLst>
              <a:ext uri="{FF2B5EF4-FFF2-40B4-BE49-F238E27FC236}">
                <a16:creationId xmlns:a16="http://schemas.microsoft.com/office/drawing/2014/main" id="{0776AAF1-CB28-48BA-8FF5-7369C9FB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95" y="8136294"/>
            <a:ext cx="2713629" cy="13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0E9D85-760C-40ED-AFA6-64504EF5AF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10" t="18813" r="28176" b="5938"/>
          <a:stretch/>
        </p:blipFill>
        <p:spPr bwMode="auto">
          <a:xfrm>
            <a:off x="6316824" y="80897"/>
            <a:ext cx="5061649" cy="6777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52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C60D46F-5A44-44E4-9563-2034C5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513184"/>
            <a:ext cx="11116453" cy="9331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A9591"/>
                </a:solidFill>
                <a:latin typeface="Montserrat" panose="00000500000000000000" pitchFamily="2" charset="-18"/>
              </a:rPr>
              <a:t>Možnost do metodik nahlédnout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78476-870C-4EB2-974B-1B75C1A9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754155"/>
            <a:ext cx="11424958" cy="4953104"/>
          </a:xfrm>
        </p:spPr>
        <p:txBody>
          <a:bodyPr anchor="t">
            <a:noAutofit/>
          </a:bodyPr>
          <a:lstStyle/>
          <a:p>
            <a:r>
              <a:rPr lang="cs-CZ" sz="2400" dirty="0">
                <a:latin typeface="Montserrat" panose="00000500000000000000" pitchFamily="2" charset="-18"/>
                <a:hlinkClick r:id="rId3"/>
              </a:rPr>
              <a:t>https://cosiv.cz/cs/2022/09/25/zahajeni-pilotaze-metodik-rrrr/</a:t>
            </a:r>
            <a:endParaRPr lang="cs-CZ" sz="2400" dirty="0">
              <a:latin typeface="Montserrat" panose="00000500000000000000" pitchFamily="2" charset="-18"/>
            </a:endParaRP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A5BCB05-67BC-4209-8FDF-175A71903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80392" y="5751441"/>
            <a:ext cx="2414311" cy="1106559"/>
          </a:xfrm>
          <a:prstGeom prst="rect">
            <a:avLst/>
          </a:prstGeom>
        </p:spPr>
      </p:pic>
      <p:pic>
        <p:nvPicPr>
          <p:cNvPr id="8" name="Picture 2" descr="Protecting children in times of crisis | ESN">
            <a:extLst>
              <a:ext uri="{FF2B5EF4-FFF2-40B4-BE49-F238E27FC236}">
                <a16:creationId xmlns:a16="http://schemas.microsoft.com/office/drawing/2014/main" id="{0776AAF1-CB28-48BA-8FF5-7369C9FB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95" y="8136294"/>
            <a:ext cx="2713629" cy="13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7B1322E-140C-4910-9499-5A63AE8327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0" t="17871" r="42989" b="6408"/>
          <a:stretch/>
        </p:blipFill>
        <p:spPr bwMode="auto">
          <a:xfrm>
            <a:off x="2164134" y="2319924"/>
            <a:ext cx="2995890" cy="4212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0124297-13DB-4402-B816-97DC782BC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587" t="17872" r="42857" b="6172"/>
          <a:stretch/>
        </p:blipFill>
        <p:spPr bwMode="auto">
          <a:xfrm>
            <a:off x="5418194" y="2343054"/>
            <a:ext cx="2995890" cy="4189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4C43F93-3295-47E1-9F1A-66F44A19DB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080" t="15051" r="28307" b="5937"/>
          <a:stretch/>
        </p:blipFill>
        <p:spPr bwMode="auto">
          <a:xfrm>
            <a:off x="8672254" y="2362172"/>
            <a:ext cx="2982570" cy="419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572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3667</Words>
  <Application>Microsoft Office PowerPoint</Application>
  <PresentationFormat>Širokoúhlá obrazovka</PresentationFormat>
  <Paragraphs>271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Wingdings</vt:lpstr>
      <vt:lpstr>Motiv Office</vt:lpstr>
      <vt:lpstr>PODPORA SOCIO-EMOČNÍHO UČENÍ V ZŠ</vt:lpstr>
      <vt:lpstr>Socio-emoční učení</vt:lpstr>
      <vt:lpstr>Celoškolní přístup</vt:lpstr>
      <vt:lpstr>Metodický soubor RRRR Respekt, Rozmanitost, Rovnost a Resilience</vt:lpstr>
      <vt:lpstr>Metodiky jsou rozděleny do 8 oblastí: </vt:lpstr>
      <vt:lpstr>Struktura tematických oblastí </vt:lpstr>
      <vt:lpstr>Prezentace aplikace PowerPoint</vt:lpstr>
      <vt:lpstr>Struktura aktivit</vt:lpstr>
      <vt:lpstr>Možnost do metodik nahlédnout</vt:lpstr>
      <vt:lpstr>Pilotáž metodik</vt:lpstr>
      <vt:lpstr>Další metodické zdroje ke stažení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SOCIO-EMOČNÍHO UČENÍ V ZŠ</dc:title>
  <dc:creator>Lenka Felcmanová</dc:creator>
  <cp:lastModifiedBy>Lenka Felcmanová</cp:lastModifiedBy>
  <cp:revision>4</cp:revision>
  <dcterms:created xsi:type="dcterms:W3CDTF">2022-09-22T09:11:42Z</dcterms:created>
  <dcterms:modified xsi:type="dcterms:W3CDTF">2022-10-28T07:48:06Z</dcterms:modified>
</cp:coreProperties>
</file>